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257" r:id="rId3"/>
    <p:sldId id="258" r:id="rId4"/>
    <p:sldId id="262" r:id="rId5"/>
    <p:sldId id="263" r:id="rId6"/>
    <p:sldId id="287" r:id="rId7"/>
    <p:sldId id="265" r:id="rId8"/>
    <p:sldId id="288" r:id="rId9"/>
    <p:sldId id="267" r:id="rId10"/>
    <p:sldId id="268" r:id="rId11"/>
    <p:sldId id="269" r:id="rId12"/>
    <p:sldId id="271" r:id="rId13"/>
    <p:sldId id="270" r:id="rId14"/>
    <p:sldId id="272" r:id="rId15"/>
    <p:sldId id="289" r:id="rId16"/>
    <p:sldId id="290" r:id="rId17"/>
    <p:sldId id="274" r:id="rId18"/>
    <p:sldId id="275" r:id="rId19"/>
    <p:sldId id="276" r:id="rId20"/>
    <p:sldId id="282" r:id="rId21"/>
    <p:sldId id="291" r:id="rId22"/>
    <p:sldId id="278"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Hawkins" initials="EH" lastIdx="1" clrIdx="0">
    <p:extLst>
      <p:ext uri="{19B8F6BF-5375-455C-9EA6-DF929625EA0E}">
        <p15:presenceInfo xmlns:p15="http://schemas.microsoft.com/office/powerpoint/2012/main" userId="S::ehawkins@trico.coop::3880f6e4-38f9-4ece-b2a4-0cb5770794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63" d="100"/>
          <a:sy n="63" d="100"/>
        </p:scale>
        <p:origin x="138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6FDA0-A03F-4985-99DB-F2B5BDA9C1B0}" type="datetimeFigureOut">
              <a:rPr lang="en-US" smtClean="0"/>
              <a:t>6/23/2022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E6253-CA8D-40EC-B23F-B88104BB91E6}" type="slidenum">
              <a:rPr lang="en-US" smtClean="0"/>
              <a:t>‹#›</a:t>
            </a:fld>
            <a:endParaRPr lang="en-US"/>
          </a:p>
        </p:txBody>
      </p:sp>
    </p:spTree>
    <p:extLst>
      <p:ext uri="{BB962C8B-B14F-4D97-AF65-F5344CB8AC3E}">
        <p14:creationId xmlns:p14="http://schemas.microsoft.com/office/powerpoint/2010/main" val="355362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C57B25-92DA-4514-B89A-7F9614C46086}"/>
              </a:ext>
            </a:extLst>
          </p:cNvPr>
          <p:cNvPicPr>
            <a:picLocks noChangeAspect="1"/>
          </p:cNvPicPr>
          <p:nvPr userDrawn="1"/>
        </p:nvPicPr>
        <p:blipFill>
          <a:blip r:embed="rId2"/>
          <a:srcRect/>
          <a:stretch/>
        </p:blipFill>
        <p:spPr>
          <a:xfrm>
            <a:off x="23197" y="17398"/>
            <a:ext cx="9097604" cy="6823203"/>
          </a:xfrm>
          <a:prstGeom prst="rect">
            <a:avLst/>
          </a:prstGeom>
        </p:spPr>
      </p:pic>
      <p:sp>
        <p:nvSpPr>
          <p:cNvPr id="3" name="Subtitle 2"/>
          <p:cNvSpPr>
            <a:spLocks noGrp="1"/>
          </p:cNvSpPr>
          <p:nvPr>
            <p:ph type="subTitle" idx="1" hasCustomPrompt="1"/>
          </p:nvPr>
        </p:nvSpPr>
        <p:spPr>
          <a:xfrm>
            <a:off x="1371600" y="670560"/>
            <a:ext cx="6400800" cy="1066800"/>
          </a:xfrm>
        </p:spPr>
        <p:txBody>
          <a:bodyPr>
            <a:normAutofit/>
          </a:bodyPr>
          <a:lstStyle>
            <a:lvl1pPr marL="0" indent="0" algn="ctr">
              <a:buNone/>
              <a:defRPr sz="4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DBD2FE-308C-4866-93F9-4C14C78E294E}"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55419-9AA1-024B-A0BD-7BF19EEAC6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1A71BF-ECB3-4CF6-ACC0-C21AD5679B89}"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55419-9AA1-024B-A0BD-7BF19EEAC6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F6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4F61"/>
                </a:solidFill>
              </a:defRPr>
            </a:lvl1pPr>
            <a:lvl2pPr>
              <a:defRPr>
                <a:solidFill>
                  <a:srgbClr val="004F61"/>
                </a:solidFill>
              </a:defRPr>
            </a:lvl2pPr>
            <a:lvl3pPr>
              <a:defRPr>
                <a:solidFill>
                  <a:srgbClr val="004F61"/>
                </a:solidFill>
              </a:defRPr>
            </a:lvl3pPr>
            <a:lvl4pPr>
              <a:defRPr>
                <a:solidFill>
                  <a:srgbClr val="004F61"/>
                </a:solidFill>
              </a:defRPr>
            </a:lvl4pPr>
            <a:lvl5pPr>
              <a:defRPr>
                <a:solidFill>
                  <a:srgbClr val="004F6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9B1D424-6AF3-4743-8E94-9A7DA79AD32E}"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55419-9AA1-024B-A0BD-7BF19EEAC6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02D1B-D5F2-44F1-97A9-F283E12D1C72}" type="datetime1">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855419-9AA1-024B-A0BD-7BF19EEAC68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E0A42E-D0DE-434F-B3AD-F3ECB101F676}" type="datetime1">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55419-9AA1-024B-A0BD-7BF19EEAC68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B3808F-38A6-4F81-B74C-A881929D34B5}" type="datetime1">
              <a:rPr lang="en-US" smtClean="0"/>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855419-9AA1-024B-A0BD-7BF19EEAC68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768A12-359F-45F6-8D94-229BCD5AFA2A}" type="datetime1">
              <a:rPr lang="en-US" smtClean="0"/>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855419-9AA1-024B-A0BD-7BF19EEAC6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B34DA-E046-4FD4-A777-893F389FC963}" type="datetime1">
              <a:rPr lang="en-US" smtClean="0"/>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855419-9AA1-024B-A0BD-7BF19EEAC683}" type="slidenum">
              <a:rPr lang="en-US" smtClean="0"/>
              <a:t>‹#›</a:t>
            </a:fld>
            <a:endParaRPr lang="en-US"/>
          </a:p>
        </p:txBody>
      </p:sp>
      <p:pic>
        <p:nvPicPr>
          <p:cNvPr id="5" name="Picture 4">
            <a:extLst>
              <a:ext uri="{FF2B5EF4-FFF2-40B4-BE49-F238E27FC236}">
                <a16:creationId xmlns:a16="http://schemas.microsoft.com/office/drawing/2014/main" id="{B5FBBC61-83A8-413B-B8AD-AF958C07B2D7}"/>
              </a:ext>
            </a:extLst>
          </p:cNvPr>
          <p:cNvPicPr>
            <a:picLocks noChangeAspect="1"/>
          </p:cNvPicPr>
          <p:nvPr userDrawn="1"/>
        </p:nvPicPr>
        <p:blipFill>
          <a:blip r:embed="rId2"/>
          <a:srcRect/>
          <a:stretch/>
        </p:blipFill>
        <p:spPr>
          <a:xfrm>
            <a:off x="6863477" y="5784733"/>
            <a:ext cx="1817845" cy="571617"/>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D61B7A-4155-44EF-ABAA-66A2F30D0748}" type="datetime1">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55419-9AA1-024B-A0BD-7BF19EEAC68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C8E1BD-D6F8-4510-B16C-583E10D663CC}" type="datetime1">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855419-9AA1-024B-A0BD-7BF19EEAC68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2AEA0B-5C5C-45FF-9E29-2E2AC808716F}"/>
              </a:ext>
            </a:extLst>
          </p:cNvPr>
          <p:cNvPicPr>
            <a:picLocks noChangeAspect="1"/>
          </p:cNvPicPr>
          <p:nvPr userDrawn="1"/>
        </p:nvPicPr>
        <p:blipFill>
          <a:blip r:embed="rId13"/>
          <a:srcRect/>
          <a:stretch/>
        </p:blipFill>
        <p:spPr>
          <a:xfrm>
            <a:off x="6341" y="4756"/>
            <a:ext cx="9131317" cy="684848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BB3A6-92E5-4B6E-B07D-82DD1F79EC83}" type="datetime1">
              <a:rPr lang="en-US" smtClean="0"/>
              <a:t>6/23/2022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55419-9AA1-024B-A0BD-7BF19EEAC68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rgbClr val="004F61"/>
          </a:solidFill>
          <a:latin typeface="+mj-lt"/>
          <a:ea typeface="Source Sans Pro" panose="020B0503030403020204" pitchFamily="34" charset="0"/>
          <a:cs typeface="+mj-cs"/>
        </a:defRPr>
      </a:lvl1pPr>
    </p:titleStyle>
    <p:bodyStyle>
      <a:lvl1pPr marL="342900" indent="-342900" algn="l" defTabSz="457200" rtl="0" eaLnBrk="1" latinLnBrk="0" hangingPunct="1">
        <a:spcBef>
          <a:spcPct val="20000"/>
        </a:spcBef>
        <a:buFont typeface="Arial"/>
        <a:buChar char="•"/>
        <a:defRPr sz="3200" kern="1200">
          <a:solidFill>
            <a:srgbClr val="004F61"/>
          </a:solidFill>
          <a:latin typeface="+mj-lt"/>
          <a:ea typeface="Source Sans Pro" panose="020B0503030403020204" pitchFamily="34" charset="0"/>
          <a:cs typeface="+mn-cs"/>
        </a:defRPr>
      </a:lvl1pPr>
      <a:lvl2pPr marL="742950" indent="-285750" algn="l" defTabSz="457200" rtl="0" eaLnBrk="1" latinLnBrk="0" hangingPunct="1">
        <a:spcBef>
          <a:spcPct val="20000"/>
        </a:spcBef>
        <a:buFont typeface="Arial"/>
        <a:buChar char="–"/>
        <a:defRPr sz="2800" kern="1200">
          <a:solidFill>
            <a:srgbClr val="004F61"/>
          </a:solidFill>
          <a:latin typeface="+mj-lt"/>
          <a:ea typeface="Source Sans Pro" panose="020B0503030403020204" pitchFamily="34" charset="0"/>
          <a:cs typeface="+mn-cs"/>
        </a:defRPr>
      </a:lvl2pPr>
      <a:lvl3pPr marL="1143000" indent="-228600" algn="l" defTabSz="457200" rtl="0" eaLnBrk="1" latinLnBrk="0" hangingPunct="1">
        <a:spcBef>
          <a:spcPct val="20000"/>
        </a:spcBef>
        <a:buFont typeface="Arial"/>
        <a:buChar char="•"/>
        <a:defRPr sz="2400" kern="1200">
          <a:solidFill>
            <a:srgbClr val="004F61"/>
          </a:solidFill>
          <a:latin typeface="+mj-lt"/>
          <a:ea typeface="Source Sans Pro" panose="020B0503030403020204" pitchFamily="34" charset="0"/>
          <a:cs typeface="+mn-cs"/>
        </a:defRPr>
      </a:lvl3pPr>
      <a:lvl4pPr marL="1600200" indent="-228600" algn="l" defTabSz="457200" rtl="0" eaLnBrk="1" latinLnBrk="0" hangingPunct="1">
        <a:spcBef>
          <a:spcPct val="20000"/>
        </a:spcBef>
        <a:buFont typeface="Arial"/>
        <a:buChar char="–"/>
        <a:defRPr sz="2000" kern="1200">
          <a:solidFill>
            <a:srgbClr val="004F61"/>
          </a:solidFill>
          <a:latin typeface="+mj-lt"/>
          <a:ea typeface="Source Sans Pro" panose="020B0503030403020204" pitchFamily="34" charset="0"/>
          <a:cs typeface="+mn-cs"/>
        </a:defRPr>
      </a:lvl4pPr>
      <a:lvl5pPr marL="2057400" indent="-228600" algn="l" defTabSz="457200" rtl="0" eaLnBrk="1" latinLnBrk="0" hangingPunct="1">
        <a:spcBef>
          <a:spcPct val="20000"/>
        </a:spcBef>
        <a:buFont typeface="Arial"/>
        <a:buChar char="»"/>
        <a:defRPr sz="2000" kern="1200">
          <a:solidFill>
            <a:srgbClr val="004F61"/>
          </a:solidFill>
          <a:latin typeface="+mj-lt"/>
          <a:ea typeface="Source Sans Pro" panose="020B0503030403020204" pitchFamily="34"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trico.coop/"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www.trico.coop/sustainable-energy/member-installed-solar/"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roc.force.com/AZRoc/s/contractor-search" TargetMode="External"/><Relationship Id="rId2" Type="http://schemas.openxmlformats.org/officeDocument/2006/relationships/hyperlink" Target="https://www.trico.coop/sustainable-energy/member-installed-solar/" TargetMode="External"/><Relationship Id="rId1" Type="http://schemas.openxmlformats.org/officeDocument/2006/relationships/slideLayout" Target="../slideLayouts/slideLayout2.xml"/><Relationship Id="rId6" Type="http://schemas.openxmlformats.org/officeDocument/2006/relationships/hyperlink" Target="https://consumer.ftc.gov/search/site-cfg?search_api_fulltext=solar" TargetMode="External"/><Relationship Id="rId5" Type="http://schemas.openxmlformats.org/officeDocument/2006/relationships/hyperlink" Target="https://ruco.az.gov/resources/consumer-resources" TargetMode="External"/><Relationship Id="rId4" Type="http://schemas.openxmlformats.org/officeDocument/2006/relationships/hyperlink" Target="https://irecusa.org/programs/consumer-protectio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oc.az.gov/contractor-searc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623B0F0B-3130-4BE8-A939-B25AA58885AB}"/>
              </a:ext>
            </a:extLst>
          </p:cNvPr>
          <p:cNvSpPr>
            <a:spLocks noGrp="1"/>
          </p:cNvSpPr>
          <p:nvPr>
            <p:ph type="subTitle" idx="1"/>
          </p:nvPr>
        </p:nvSpPr>
        <p:spPr/>
        <p:txBody>
          <a:bodyPr>
            <a:normAutofit fontScale="77500" lnSpcReduction="20000"/>
          </a:bodyPr>
          <a:lstStyle/>
          <a:p>
            <a:r>
              <a:rPr lang="en-US" dirty="0"/>
              <a:t>SunWatts Solar Program</a:t>
            </a:r>
          </a:p>
          <a:p>
            <a:r>
              <a:rPr lang="en-US" dirty="0"/>
              <a:t>Member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DBC6-FD9A-4E42-A190-4FA01443E537}"/>
              </a:ext>
            </a:extLst>
          </p:cNvPr>
          <p:cNvSpPr>
            <a:spLocks noGrp="1"/>
          </p:cNvSpPr>
          <p:nvPr>
            <p:ph type="title"/>
          </p:nvPr>
        </p:nvSpPr>
        <p:spPr/>
        <p:txBody>
          <a:bodyPr/>
          <a:lstStyle/>
          <a:p>
            <a:r>
              <a:rPr lang="en-US" dirty="0"/>
              <a:t>Do your Research…</a:t>
            </a:r>
          </a:p>
        </p:txBody>
      </p:sp>
      <p:sp>
        <p:nvSpPr>
          <p:cNvPr id="3" name="Content Placeholder 2">
            <a:extLst>
              <a:ext uri="{FF2B5EF4-FFF2-40B4-BE49-F238E27FC236}">
                <a16:creationId xmlns:a16="http://schemas.microsoft.com/office/drawing/2014/main" id="{8F05D9FF-9DD6-4731-9273-0AF0723CC8B7}"/>
              </a:ext>
            </a:extLst>
          </p:cNvPr>
          <p:cNvSpPr>
            <a:spLocks noGrp="1"/>
          </p:cNvSpPr>
          <p:nvPr>
            <p:ph idx="1"/>
          </p:nvPr>
        </p:nvSpPr>
        <p:spPr/>
        <p:txBody>
          <a:bodyPr>
            <a:normAutofit/>
          </a:bodyPr>
          <a:lstStyle/>
          <a:p>
            <a:r>
              <a:rPr lang="en-US" sz="2800" dirty="0"/>
              <a:t>Review business rating and qualifications</a:t>
            </a:r>
          </a:p>
          <a:p>
            <a:pPr lvl="1">
              <a:buFont typeface="Courier New" panose="02070309020205020404" pitchFamily="49" charset="0"/>
              <a:buChar char="o"/>
            </a:pPr>
            <a:r>
              <a:rPr lang="en-US" sz="2000" dirty="0"/>
              <a:t>Better Business Bureau</a:t>
            </a:r>
          </a:p>
          <a:p>
            <a:pPr lvl="1">
              <a:buFont typeface="Courier New" panose="02070309020205020404" pitchFamily="49" charset="0"/>
              <a:buChar char="o"/>
            </a:pPr>
            <a:r>
              <a:rPr lang="en-US" sz="2000" dirty="0"/>
              <a:t>The Arizona Attorney General’s Office</a:t>
            </a:r>
          </a:p>
          <a:p>
            <a:pPr>
              <a:buFont typeface="Arial" panose="020B0604020202020204" pitchFamily="34" charset="0"/>
              <a:buChar char="•"/>
            </a:pPr>
            <a:r>
              <a:rPr lang="en-US" sz="2800" dirty="0"/>
              <a:t>How long has the contractor been in business?</a:t>
            </a:r>
          </a:p>
          <a:p>
            <a:pPr>
              <a:buFont typeface="Arial" panose="020B0604020202020204" pitchFamily="34" charset="0"/>
              <a:buChar char="•"/>
            </a:pPr>
            <a:r>
              <a:rPr lang="en-US" sz="2800" dirty="0"/>
              <a:t>What is their experience?</a:t>
            </a:r>
          </a:p>
          <a:p>
            <a:pPr>
              <a:buFont typeface="Arial" panose="020B0604020202020204" pitchFamily="34" charset="0"/>
              <a:buChar char="•"/>
            </a:pPr>
            <a:r>
              <a:rPr lang="en-US" sz="2800" dirty="0"/>
              <a:t>Where are their headquarters, do they have a local branch?</a:t>
            </a:r>
          </a:p>
          <a:p>
            <a:pPr>
              <a:buFont typeface="Arial" panose="020B0604020202020204" pitchFamily="34" charset="0"/>
              <a:buChar char="•"/>
            </a:pPr>
            <a:r>
              <a:rPr lang="en-US" sz="2800" dirty="0"/>
              <a:t>Will they provide a list of references?</a:t>
            </a:r>
          </a:p>
          <a:p>
            <a:pPr marL="457200" lvl="1" indent="0">
              <a:buNone/>
            </a:pPr>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B4828F4B-4FA1-4A13-9177-8C11808CA527}"/>
              </a:ext>
            </a:extLst>
          </p:cNvPr>
          <p:cNvSpPr>
            <a:spLocks noGrp="1"/>
          </p:cNvSpPr>
          <p:nvPr>
            <p:ph type="sldNum" sz="quarter" idx="12"/>
          </p:nvPr>
        </p:nvSpPr>
        <p:spPr/>
        <p:txBody>
          <a:bodyPr/>
          <a:lstStyle/>
          <a:p>
            <a:fld id="{EC855419-9AA1-024B-A0BD-7BF19EEAC683}" type="slidenum">
              <a:rPr lang="en-US" smtClean="0"/>
              <a:t>10</a:t>
            </a:fld>
            <a:endParaRPr lang="en-US"/>
          </a:p>
        </p:txBody>
      </p:sp>
    </p:spTree>
    <p:extLst>
      <p:ext uri="{BB962C8B-B14F-4D97-AF65-F5344CB8AC3E}">
        <p14:creationId xmlns:p14="http://schemas.microsoft.com/office/powerpoint/2010/main" val="140775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1614-1C45-4153-A7C1-D11A010D4A48}"/>
              </a:ext>
            </a:extLst>
          </p:cNvPr>
          <p:cNvSpPr>
            <a:spLocks noGrp="1"/>
          </p:cNvSpPr>
          <p:nvPr>
            <p:ph type="title"/>
          </p:nvPr>
        </p:nvSpPr>
        <p:spPr>
          <a:xfrm>
            <a:off x="457200" y="254093"/>
            <a:ext cx="8229600" cy="1143000"/>
          </a:xfrm>
        </p:spPr>
        <p:txBody>
          <a:bodyPr/>
          <a:lstStyle/>
          <a:p>
            <a:r>
              <a:rPr lang="en-US" dirty="0"/>
              <a:t>What Questions do I ask?</a:t>
            </a:r>
          </a:p>
        </p:txBody>
      </p:sp>
      <p:sp>
        <p:nvSpPr>
          <p:cNvPr id="3" name="Content Placeholder 2">
            <a:extLst>
              <a:ext uri="{FF2B5EF4-FFF2-40B4-BE49-F238E27FC236}">
                <a16:creationId xmlns:a16="http://schemas.microsoft.com/office/drawing/2014/main" id="{248BD143-F51D-425C-85A1-F34FE5CD9BE5}"/>
              </a:ext>
            </a:extLst>
          </p:cNvPr>
          <p:cNvSpPr>
            <a:spLocks noGrp="1"/>
          </p:cNvSpPr>
          <p:nvPr>
            <p:ph idx="1"/>
          </p:nvPr>
        </p:nvSpPr>
        <p:spPr>
          <a:xfrm>
            <a:off x="457200" y="1397093"/>
            <a:ext cx="8229600" cy="4698907"/>
          </a:xfrm>
        </p:spPr>
        <p:txBody>
          <a:bodyPr>
            <a:normAutofit fontScale="85000" lnSpcReduction="20000"/>
          </a:bodyPr>
          <a:lstStyle/>
          <a:p>
            <a:r>
              <a:rPr lang="en-US" sz="1600" b="0" i="0" dirty="0">
                <a:solidFill>
                  <a:srgbClr val="405765"/>
                </a:solidFill>
                <a:effectLst/>
                <a:latin typeface="Lato"/>
              </a:rPr>
              <a:t>How much will this system cost over the life of the lease or purchase? Are there any interest or fees to be paid? What are total number of payments and due dates?</a:t>
            </a:r>
          </a:p>
          <a:p>
            <a:endParaRPr lang="en-US" sz="1600" b="0" i="0" dirty="0">
              <a:solidFill>
                <a:srgbClr val="405765"/>
              </a:solidFill>
              <a:effectLst/>
              <a:latin typeface="Lato"/>
            </a:endParaRPr>
          </a:p>
          <a:p>
            <a:r>
              <a:rPr lang="en-US" sz="1600" b="0" i="0" dirty="0">
                <a:solidFill>
                  <a:srgbClr val="405765"/>
                </a:solidFill>
                <a:effectLst/>
                <a:latin typeface="Lato"/>
              </a:rPr>
              <a:t>Who has the tax obligations, including the increase in property values?</a:t>
            </a:r>
          </a:p>
          <a:p>
            <a:pPr algn="l">
              <a:buFont typeface="Arial" panose="020B0604020202020204" pitchFamily="34" charset="0"/>
              <a:buChar char="•"/>
            </a:pPr>
            <a:endParaRPr lang="en-US" sz="1600" b="0" i="0" dirty="0">
              <a:solidFill>
                <a:srgbClr val="405765"/>
              </a:solidFill>
              <a:effectLst/>
              <a:latin typeface="Lato"/>
            </a:endParaRPr>
          </a:p>
          <a:p>
            <a:pPr algn="l">
              <a:buFont typeface="Arial" panose="020B0604020202020204" pitchFamily="34" charset="0"/>
              <a:buChar char="•"/>
            </a:pPr>
            <a:r>
              <a:rPr lang="en-US" sz="1600" b="0" i="0" dirty="0">
                <a:solidFill>
                  <a:srgbClr val="405765"/>
                </a:solidFill>
                <a:effectLst/>
                <a:latin typeface="Lato"/>
              </a:rPr>
              <a:t>Are there any eligible tax incentives and rebates? Who will be getting them?</a:t>
            </a:r>
          </a:p>
          <a:p>
            <a:pPr algn="l">
              <a:buFont typeface="Arial" panose="020B0604020202020204" pitchFamily="34" charset="0"/>
              <a:buChar char="•"/>
            </a:pPr>
            <a:endParaRPr lang="en-US" sz="1600" b="0" i="0" dirty="0">
              <a:solidFill>
                <a:srgbClr val="405765"/>
              </a:solidFill>
              <a:effectLst/>
              <a:latin typeface="Lato"/>
            </a:endParaRPr>
          </a:p>
          <a:p>
            <a:pPr algn="l">
              <a:buFont typeface="Arial" panose="020B0604020202020204" pitchFamily="34" charset="0"/>
              <a:buChar char="•"/>
            </a:pPr>
            <a:r>
              <a:rPr lang="en-US" sz="1600" b="0" i="0" dirty="0">
                <a:solidFill>
                  <a:srgbClr val="405765"/>
                </a:solidFill>
                <a:effectLst/>
                <a:latin typeface="Lato"/>
              </a:rPr>
              <a:t>Can the warranty or maintenance obligations be sold or transferred? If so, how?</a:t>
            </a:r>
          </a:p>
          <a:p>
            <a:pPr algn="l">
              <a:buFont typeface="Arial" panose="020B0604020202020204" pitchFamily="34" charset="0"/>
              <a:buChar char="•"/>
            </a:pPr>
            <a:endParaRPr lang="en-US" sz="1600" b="0" i="0" dirty="0">
              <a:solidFill>
                <a:srgbClr val="405765"/>
              </a:solidFill>
              <a:effectLst/>
              <a:latin typeface="Lato"/>
            </a:endParaRPr>
          </a:p>
          <a:p>
            <a:pPr algn="l">
              <a:buFont typeface="Arial" panose="020B0604020202020204" pitchFamily="34" charset="0"/>
              <a:buChar char="•"/>
            </a:pPr>
            <a:r>
              <a:rPr lang="en-US" sz="1600" b="0" i="0" dirty="0">
                <a:solidFill>
                  <a:srgbClr val="405765"/>
                </a:solidFill>
                <a:effectLst/>
                <a:latin typeface="Lato"/>
              </a:rPr>
              <a:t>Who do I contact in the event of a system malfunction?</a:t>
            </a:r>
          </a:p>
          <a:p>
            <a:pPr algn="l">
              <a:buFont typeface="Arial" panose="020B0604020202020204" pitchFamily="34" charset="0"/>
              <a:buChar char="•"/>
            </a:pPr>
            <a:endParaRPr lang="en-US" sz="1600" b="0" i="0" dirty="0">
              <a:solidFill>
                <a:srgbClr val="405765"/>
              </a:solidFill>
              <a:effectLst/>
              <a:latin typeface="Lato"/>
            </a:endParaRPr>
          </a:p>
          <a:p>
            <a:pPr algn="l">
              <a:buFont typeface="Arial" panose="020B0604020202020204" pitchFamily="34" charset="0"/>
              <a:buChar char="•"/>
            </a:pPr>
            <a:r>
              <a:rPr lang="en-US" sz="1600" b="0" i="0" dirty="0">
                <a:solidFill>
                  <a:srgbClr val="405765"/>
                </a:solidFill>
                <a:effectLst/>
                <a:latin typeface="Lato"/>
              </a:rPr>
              <a:t>What happens if I sell my home? What happens to the lease?</a:t>
            </a:r>
          </a:p>
          <a:p>
            <a:pPr algn="l">
              <a:buFont typeface="Arial" panose="020B0604020202020204" pitchFamily="34" charset="0"/>
              <a:buChar char="•"/>
            </a:pPr>
            <a:endParaRPr lang="en-US" sz="1600" b="0" i="0" dirty="0">
              <a:solidFill>
                <a:srgbClr val="405765"/>
              </a:solidFill>
              <a:effectLst/>
              <a:latin typeface="Lato"/>
            </a:endParaRPr>
          </a:p>
          <a:p>
            <a:pPr algn="l">
              <a:buFont typeface="Arial" panose="020B0604020202020204" pitchFamily="34" charset="0"/>
              <a:buChar char="•"/>
            </a:pPr>
            <a:r>
              <a:rPr lang="en-US" sz="1600" b="0" i="0" dirty="0">
                <a:solidFill>
                  <a:srgbClr val="405765"/>
                </a:solidFill>
                <a:effectLst/>
                <a:latin typeface="Lato"/>
              </a:rPr>
              <a:t>What statistics are you using for the projection of future electric rates?</a:t>
            </a:r>
          </a:p>
          <a:p>
            <a:pPr algn="l">
              <a:buFont typeface="Arial" panose="020B0604020202020204" pitchFamily="34" charset="0"/>
              <a:buChar char="•"/>
            </a:pPr>
            <a:endParaRPr lang="en-US" sz="1600" b="0" i="0" dirty="0">
              <a:solidFill>
                <a:srgbClr val="405765"/>
              </a:solidFill>
              <a:effectLst/>
              <a:latin typeface="Lato"/>
            </a:endParaRPr>
          </a:p>
          <a:p>
            <a:pPr algn="l">
              <a:buFont typeface="Arial" panose="020B0604020202020204" pitchFamily="34" charset="0"/>
              <a:buChar char="•"/>
            </a:pPr>
            <a:r>
              <a:rPr lang="en-US" sz="1600" b="0" i="0" dirty="0">
                <a:solidFill>
                  <a:srgbClr val="405765"/>
                </a:solidFill>
                <a:effectLst/>
                <a:latin typeface="Lato"/>
              </a:rPr>
              <a:t>What is the minimum performance guarantee for the system?</a:t>
            </a:r>
          </a:p>
          <a:p>
            <a:pPr algn="l">
              <a:buFont typeface="Arial" panose="020B0604020202020204" pitchFamily="34" charset="0"/>
              <a:buChar char="•"/>
            </a:pPr>
            <a:endParaRPr lang="en-US" sz="1600" b="0" i="0" dirty="0">
              <a:solidFill>
                <a:srgbClr val="405765"/>
              </a:solidFill>
              <a:effectLst/>
              <a:latin typeface="Lato"/>
            </a:endParaRPr>
          </a:p>
          <a:p>
            <a:pPr algn="l">
              <a:buFont typeface="Arial" panose="020B0604020202020204" pitchFamily="34" charset="0"/>
              <a:buChar char="•"/>
            </a:pPr>
            <a:r>
              <a:rPr lang="en-US" sz="1600" b="0" i="0" dirty="0">
                <a:solidFill>
                  <a:srgbClr val="405765"/>
                </a:solidFill>
                <a:effectLst/>
                <a:latin typeface="Lato"/>
              </a:rPr>
              <a:t>Will I be compensated if the system does not produce as much power as promised?</a:t>
            </a:r>
          </a:p>
          <a:p>
            <a:pPr algn="l">
              <a:buFont typeface="Arial" panose="020B0604020202020204" pitchFamily="34" charset="0"/>
              <a:buChar char="•"/>
            </a:pPr>
            <a:endParaRPr lang="en-US" sz="1600" b="0" i="0" dirty="0">
              <a:solidFill>
                <a:srgbClr val="405765"/>
              </a:solidFill>
              <a:effectLst/>
              <a:latin typeface="Lato"/>
            </a:endParaRPr>
          </a:p>
          <a:p>
            <a:pPr algn="l">
              <a:buFont typeface="Arial" panose="020B0604020202020204" pitchFamily="34" charset="0"/>
              <a:buChar char="•"/>
            </a:pPr>
            <a:r>
              <a:rPr lang="en-US" sz="1600" b="0" i="0" dirty="0">
                <a:solidFill>
                  <a:srgbClr val="405765"/>
                </a:solidFill>
                <a:effectLst/>
                <a:latin typeface="Lato"/>
              </a:rPr>
              <a:t>What are my fixed monthly fees to the utility?</a:t>
            </a:r>
          </a:p>
          <a:p>
            <a:endParaRPr lang="en-US" sz="1600" b="0" i="0" dirty="0">
              <a:solidFill>
                <a:srgbClr val="405765"/>
              </a:solidFill>
              <a:effectLst/>
              <a:latin typeface="Lato"/>
            </a:endParaRPr>
          </a:p>
          <a:p>
            <a:endParaRPr lang="en-US" dirty="0"/>
          </a:p>
        </p:txBody>
      </p:sp>
      <p:sp>
        <p:nvSpPr>
          <p:cNvPr id="4" name="Slide Number Placeholder 3">
            <a:extLst>
              <a:ext uri="{FF2B5EF4-FFF2-40B4-BE49-F238E27FC236}">
                <a16:creationId xmlns:a16="http://schemas.microsoft.com/office/drawing/2014/main" id="{F346B466-E458-4158-BF36-FB1C7FB64D78}"/>
              </a:ext>
            </a:extLst>
          </p:cNvPr>
          <p:cNvSpPr>
            <a:spLocks noGrp="1"/>
          </p:cNvSpPr>
          <p:nvPr>
            <p:ph type="sldNum" sz="quarter" idx="12"/>
          </p:nvPr>
        </p:nvSpPr>
        <p:spPr/>
        <p:txBody>
          <a:bodyPr/>
          <a:lstStyle/>
          <a:p>
            <a:fld id="{EC855419-9AA1-024B-A0BD-7BF19EEAC683}" type="slidenum">
              <a:rPr lang="en-US" smtClean="0"/>
              <a:t>11</a:t>
            </a:fld>
            <a:endParaRPr lang="en-US"/>
          </a:p>
        </p:txBody>
      </p:sp>
    </p:spTree>
    <p:extLst>
      <p:ext uri="{BB962C8B-B14F-4D97-AF65-F5344CB8AC3E}">
        <p14:creationId xmlns:p14="http://schemas.microsoft.com/office/powerpoint/2010/main" val="224529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01614-1C45-4153-A7C1-D11A010D4A48}"/>
              </a:ext>
            </a:extLst>
          </p:cNvPr>
          <p:cNvSpPr>
            <a:spLocks noGrp="1"/>
          </p:cNvSpPr>
          <p:nvPr>
            <p:ph type="title"/>
          </p:nvPr>
        </p:nvSpPr>
        <p:spPr>
          <a:xfrm>
            <a:off x="457200" y="254093"/>
            <a:ext cx="8229600" cy="1143000"/>
          </a:xfrm>
        </p:spPr>
        <p:txBody>
          <a:bodyPr/>
          <a:lstStyle/>
          <a:p>
            <a:r>
              <a:rPr lang="en-US" dirty="0"/>
              <a:t>Contractor Responsibilities</a:t>
            </a:r>
          </a:p>
        </p:txBody>
      </p:sp>
      <p:sp>
        <p:nvSpPr>
          <p:cNvPr id="3" name="Content Placeholder 2">
            <a:extLst>
              <a:ext uri="{FF2B5EF4-FFF2-40B4-BE49-F238E27FC236}">
                <a16:creationId xmlns:a16="http://schemas.microsoft.com/office/drawing/2014/main" id="{248BD143-F51D-425C-85A1-F34FE5CD9BE5}"/>
              </a:ext>
            </a:extLst>
          </p:cNvPr>
          <p:cNvSpPr>
            <a:spLocks noGrp="1"/>
          </p:cNvSpPr>
          <p:nvPr>
            <p:ph idx="1"/>
          </p:nvPr>
        </p:nvSpPr>
        <p:spPr>
          <a:xfrm>
            <a:off x="457200" y="1419106"/>
            <a:ext cx="8229600" cy="4525963"/>
          </a:xfrm>
        </p:spPr>
        <p:txBody>
          <a:bodyPr>
            <a:normAutofit/>
          </a:bodyPr>
          <a:lstStyle/>
          <a:p>
            <a:r>
              <a:rPr lang="en-US" sz="2800" dirty="0"/>
              <a:t>Prepare an estimate, to include system size and financial obligations.</a:t>
            </a:r>
          </a:p>
          <a:p>
            <a:r>
              <a:rPr lang="en-US" sz="2800" dirty="0"/>
              <a:t>Be educated on Trico’s Interconnection Requirements, Rate Tariffs, and Interconnection Application process. </a:t>
            </a:r>
          </a:p>
          <a:p>
            <a:r>
              <a:rPr lang="en-US" sz="2800" dirty="0"/>
              <a:t>Responsible for submitting Interconnection Application to Trico. Including:</a:t>
            </a:r>
          </a:p>
          <a:p>
            <a:pPr lvl="1">
              <a:buFont typeface="Courier New" panose="02070309020205020404" pitchFamily="49" charset="0"/>
              <a:buChar char="o"/>
            </a:pPr>
            <a:r>
              <a:rPr lang="en-US" sz="2000" dirty="0"/>
              <a:t>Required permits, Engineered plan set, member documentation, and all other required documents.</a:t>
            </a:r>
          </a:p>
          <a:p>
            <a:pPr lvl="1"/>
            <a:endParaRPr lang="en-US" dirty="0"/>
          </a:p>
          <a:p>
            <a:endParaRPr lang="en-US" sz="1600" b="0" i="0" dirty="0">
              <a:solidFill>
                <a:srgbClr val="405765"/>
              </a:solidFill>
              <a:effectLst/>
              <a:latin typeface="Lato"/>
            </a:endParaRPr>
          </a:p>
          <a:p>
            <a:endParaRPr lang="en-US" dirty="0"/>
          </a:p>
        </p:txBody>
      </p:sp>
      <p:sp>
        <p:nvSpPr>
          <p:cNvPr id="4" name="Slide Number Placeholder 3">
            <a:extLst>
              <a:ext uri="{FF2B5EF4-FFF2-40B4-BE49-F238E27FC236}">
                <a16:creationId xmlns:a16="http://schemas.microsoft.com/office/drawing/2014/main" id="{F346B466-E458-4158-BF36-FB1C7FB64D78}"/>
              </a:ext>
            </a:extLst>
          </p:cNvPr>
          <p:cNvSpPr>
            <a:spLocks noGrp="1"/>
          </p:cNvSpPr>
          <p:nvPr>
            <p:ph type="sldNum" sz="quarter" idx="12"/>
          </p:nvPr>
        </p:nvSpPr>
        <p:spPr/>
        <p:txBody>
          <a:bodyPr/>
          <a:lstStyle/>
          <a:p>
            <a:fld id="{EC855419-9AA1-024B-A0BD-7BF19EEAC683}" type="slidenum">
              <a:rPr lang="en-US" smtClean="0"/>
              <a:t>12</a:t>
            </a:fld>
            <a:endParaRPr lang="en-US"/>
          </a:p>
        </p:txBody>
      </p:sp>
    </p:spTree>
    <p:extLst>
      <p:ext uri="{BB962C8B-B14F-4D97-AF65-F5344CB8AC3E}">
        <p14:creationId xmlns:p14="http://schemas.microsoft.com/office/powerpoint/2010/main" val="56089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CDE469-D98F-4AA1-A08B-546A4953E764}"/>
              </a:ext>
            </a:extLst>
          </p:cNvPr>
          <p:cNvPicPr>
            <a:picLocks noChangeAspect="1"/>
          </p:cNvPicPr>
          <p:nvPr/>
        </p:nvPicPr>
        <p:blipFill>
          <a:blip r:embed="rId2"/>
          <a:srcRect/>
          <a:stretch/>
        </p:blipFill>
        <p:spPr>
          <a:xfrm>
            <a:off x="0" y="0"/>
            <a:ext cx="9144000" cy="6858000"/>
          </a:xfrm>
          <a:prstGeom prst="rect">
            <a:avLst/>
          </a:prstGeom>
        </p:spPr>
      </p:pic>
      <p:sp>
        <p:nvSpPr>
          <p:cNvPr id="3" name="Slide Number Placeholder 2">
            <a:extLst>
              <a:ext uri="{FF2B5EF4-FFF2-40B4-BE49-F238E27FC236}">
                <a16:creationId xmlns:a16="http://schemas.microsoft.com/office/drawing/2014/main" id="{5FD1A2F2-BA58-477A-B409-62D0BD2177F8}"/>
              </a:ext>
            </a:extLst>
          </p:cNvPr>
          <p:cNvSpPr>
            <a:spLocks noGrp="1"/>
          </p:cNvSpPr>
          <p:nvPr>
            <p:ph type="sldNum" sz="quarter" idx="12"/>
          </p:nvPr>
        </p:nvSpPr>
        <p:spPr/>
        <p:txBody>
          <a:bodyPr/>
          <a:lstStyle/>
          <a:p>
            <a:fld id="{EC855419-9AA1-024B-A0BD-7BF19EEAC683}" type="slidenum">
              <a:rPr lang="en-US" smtClean="0"/>
              <a:t>13</a:t>
            </a:fld>
            <a:endParaRPr lang="en-US"/>
          </a:p>
        </p:txBody>
      </p:sp>
      <p:sp>
        <p:nvSpPr>
          <p:cNvPr id="5" name="Title 4">
            <a:extLst>
              <a:ext uri="{FF2B5EF4-FFF2-40B4-BE49-F238E27FC236}">
                <a16:creationId xmlns:a16="http://schemas.microsoft.com/office/drawing/2014/main" id="{AA9763BA-343C-4585-922C-380919921FC6}"/>
              </a:ext>
            </a:extLst>
          </p:cNvPr>
          <p:cNvSpPr>
            <a:spLocks noGrp="1"/>
          </p:cNvSpPr>
          <p:nvPr>
            <p:ph type="title"/>
          </p:nvPr>
        </p:nvSpPr>
        <p:spPr/>
        <p:txBody>
          <a:bodyPr>
            <a:normAutofit fontScale="90000"/>
          </a:bodyPr>
          <a:lstStyle/>
          <a:p>
            <a:r>
              <a:rPr lang="en-US" b="1" dirty="0"/>
              <a:t>Interconnection Application Process</a:t>
            </a:r>
          </a:p>
        </p:txBody>
      </p:sp>
      <p:sp>
        <p:nvSpPr>
          <p:cNvPr id="8" name="Content Placeholder 7">
            <a:extLst>
              <a:ext uri="{FF2B5EF4-FFF2-40B4-BE49-F238E27FC236}">
                <a16:creationId xmlns:a16="http://schemas.microsoft.com/office/drawing/2014/main" id="{7F492B0D-5D62-43E3-9909-F7A1E7A064A9}"/>
              </a:ext>
            </a:extLst>
          </p:cNvPr>
          <p:cNvSpPr>
            <a:spLocks noGrp="1"/>
          </p:cNvSpPr>
          <p:nvPr>
            <p:ph idx="1"/>
          </p:nvPr>
        </p:nvSpPr>
        <p:spPr>
          <a:xfrm>
            <a:off x="457200" y="1485053"/>
            <a:ext cx="8229600" cy="4525963"/>
          </a:xfrm>
        </p:spPr>
        <p:txBody>
          <a:bodyPr>
            <a:normAutofit/>
          </a:bodyPr>
          <a:lstStyle/>
          <a:p>
            <a:pPr>
              <a:buFont typeface="Arial" panose="020B0604020202020204" pitchFamily="34" charset="0"/>
              <a:buChar char="•"/>
            </a:pPr>
            <a:r>
              <a:rPr lang="en-US" sz="2400" dirty="0"/>
              <a:t>An Interconnection Application is required to be submitted to Trico for all interconnections, including:</a:t>
            </a:r>
          </a:p>
          <a:p>
            <a:pPr lvl="1">
              <a:buFont typeface="Courier New" panose="02070309020205020404" pitchFamily="49" charset="0"/>
              <a:buChar char="o"/>
            </a:pPr>
            <a:r>
              <a:rPr lang="en-US" sz="2400" dirty="0"/>
              <a:t>All grid-tied solar systems, self installations, stand-alone battery systems, and second phases to existing systems.</a:t>
            </a:r>
          </a:p>
          <a:p>
            <a:pPr lvl="1">
              <a:buFont typeface="Courier New" panose="02070309020205020404" pitchFamily="49" charset="0"/>
              <a:buChar char="o"/>
            </a:pPr>
            <a:endParaRPr lang="en-US" sz="1050" dirty="0"/>
          </a:p>
          <a:p>
            <a:pPr>
              <a:buFont typeface="Arial" panose="020B0604020202020204" pitchFamily="34" charset="0"/>
              <a:buChar char="•"/>
            </a:pPr>
            <a:r>
              <a:rPr lang="en-US" sz="2400" dirty="0"/>
              <a:t>Application will be submitted electronically by the contractor through the online PowerClerk application portal.</a:t>
            </a:r>
          </a:p>
          <a:p>
            <a:pPr marL="457200" lvl="1" indent="0">
              <a:buNone/>
            </a:pPr>
            <a:r>
              <a:rPr lang="en-US" dirty="0"/>
              <a:t> </a:t>
            </a:r>
          </a:p>
          <a:p>
            <a:endParaRPr lang="en-US" dirty="0"/>
          </a:p>
        </p:txBody>
      </p:sp>
    </p:spTree>
    <p:extLst>
      <p:ext uri="{BB962C8B-B14F-4D97-AF65-F5344CB8AC3E}">
        <p14:creationId xmlns:p14="http://schemas.microsoft.com/office/powerpoint/2010/main" val="1256939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6B8FB-1029-4ABC-B59E-E8E039A936EC}"/>
              </a:ext>
            </a:extLst>
          </p:cNvPr>
          <p:cNvSpPr>
            <a:spLocks noGrp="1"/>
          </p:cNvSpPr>
          <p:nvPr>
            <p:ph type="title"/>
          </p:nvPr>
        </p:nvSpPr>
        <p:spPr/>
        <p:txBody>
          <a:bodyPr/>
          <a:lstStyle/>
          <a:p>
            <a:r>
              <a:rPr lang="en-US" dirty="0"/>
              <a:t>Application Documentation</a:t>
            </a:r>
          </a:p>
        </p:txBody>
      </p:sp>
      <p:sp>
        <p:nvSpPr>
          <p:cNvPr id="3" name="Content Placeholder 2">
            <a:extLst>
              <a:ext uri="{FF2B5EF4-FFF2-40B4-BE49-F238E27FC236}">
                <a16:creationId xmlns:a16="http://schemas.microsoft.com/office/drawing/2014/main" id="{E2A86CB4-120E-4477-84C6-F611FAFD3932}"/>
              </a:ext>
            </a:extLst>
          </p:cNvPr>
          <p:cNvSpPr>
            <a:spLocks noGrp="1"/>
          </p:cNvSpPr>
          <p:nvPr>
            <p:ph sz="half" idx="1"/>
          </p:nvPr>
        </p:nvSpPr>
        <p:spPr/>
        <p:txBody>
          <a:bodyPr/>
          <a:lstStyle/>
          <a:p>
            <a:r>
              <a:rPr lang="en-US" dirty="0"/>
              <a:t>Contractor Supplied:</a:t>
            </a:r>
          </a:p>
          <a:p>
            <a:pPr lvl="1">
              <a:buFont typeface="Courier New" panose="02070309020205020404" pitchFamily="49" charset="0"/>
              <a:buChar char="o"/>
            </a:pPr>
            <a:r>
              <a:rPr lang="en-US" dirty="0"/>
              <a:t>Required Jurisdiction Permitting</a:t>
            </a:r>
          </a:p>
          <a:p>
            <a:pPr lvl="1">
              <a:buFont typeface="Courier New" panose="02070309020205020404" pitchFamily="49" charset="0"/>
              <a:buChar char="o"/>
            </a:pPr>
            <a:r>
              <a:rPr lang="en-US" dirty="0"/>
              <a:t>Field Photos</a:t>
            </a:r>
          </a:p>
          <a:p>
            <a:pPr lvl="1">
              <a:buFont typeface="Courier New" panose="02070309020205020404" pitchFamily="49" charset="0"/>
              <a:buChar char="o"/>
            </a:pPr>
            <a:r>
              <a:rPr lang="en-US" dirty="0"/>
              <a:t>Engineered Plan Set</a:t>
            </a:r>
          </a:p>
          <a:p>
            <a:pPr lvl="1">
              <a:buFont typeface="Courier New" panose="02070309020205020404" pitchFamily="49" charset="0"/>
              <a:buChar char="o"/>
            </a:pPr>
            <a:r>
              <a:rPr lang="en-US" dirty="0"/>
              <a:t>System Quote </a:t>
            </a:r>
          </a:p>
        </p:txBody>
      </p:sp>
      <p:sp>
        <p:nvSpPr>
          <p:cNvPr id="4" name="Content Placeholder 3">
            <a:extLst>
              <a:ext uri="{FF2B5EF4-FFF2-40B4-BE49-F238E27FC236}">
                <a16:creationId xmlns:a16="http://schemas.microsoft.com/office/drawing/2014/main" id="{0AC9A8F6-07EE-44B5-9906-8561ED54362D}"/>
              </a:ext>
            </a:extLst>
          </p:cNvPr>
          <p:cNvSpPr>
            <a:spLocks noGrp="1"/>
          </p:cNvSpPr>
          <p:nvPr>
            <p:ph sz="half" idx="2"/>
          </p:nvPr>
        </p:nvSpPr>
        <p:spPr/>
        <p:txBody>
          <a:bodyPr/>
          <a:lstStyle/>
          <a:p>
            <a:r>
              <a:rPr lang="en-US" dirty="0"/>
              <a:t>Member Supplied:</a:t>
            </a:r>
          </a:p>
          <a:p>
            <a:pPr lvl="1">
              <a:buFont typeface="Courier New" panose="02070309020205020404" pitchFamily="49" charset="0"/>
              <a:buChar char="o"/>
            </a:pPr>
            <a:r>
              <a:rPr lang="en-US" dirty="0"/>
              <a:t>Executed Tariff Application</a:t>
            </a:r>
          </a:p>
          <a:p>
            <a:pPr lvl="1">
              <a:buFont typeface="Courier New" panose="02070309020205020404" pitchFamily="49" charset="0"/>
              <a:buChar char="o"/>
            </a:pPr>
            <a:r>
              <a:rPr lang="en-US" dirty="0"/>
              <a:t>Executed Terms and Conditions</a:t>
            </a:r>
          </a:p>
        </p:txBody>
      </p:sp>
      <p:sp>
        <p:nvSpPr>
          <p:cNvPr id="5" name="Slide Number Placeholder 4">
            <a:extLst>
              <a:ext uri="{FF2B5EF4-FFF2-40B4-BE49-F238E27FC236}">
                <a16:creationId xmlns:a16="http://schemas.microsoft.com/office/drawing/2014/main" id="{793E498C-B069-4E3B-B7D8-24D0484CE90F}"/>
              </a:ext>
            </a:extLst>
          </p:cNvPr>
          <p:cNvSpPr>
            <a:spLocks noGrp="1"/>
          </p:cNvSpPr>
          <p:nvPr>
            <p:ph type="sldNum" sz="quarter" idx="12"/>
          </p:nvPr>
        </p:nvSpPr>
        <p:spPr/>
        <p:txBody>
          <a:bodyPr/>
          <a:lstStyle/>
          <a:p>
            <a:fld id="{EC855419-9AA1-024B-A0BD-7BF19EEAC683}" type="slidenum">
              <a:rPr lang="en-US" smtClean="0"/>
              <a:t>14</a:t>
            </a:fld>
            <a:endParaRPr lang="en-US"/>
          </a:p>
        </p:txBody>
      </p:sp>
    </p:spTree>
    <p:extLst>
      <p:ext uri="{BB962C8B-B14F-4D97-AF65-F5344CB8AC3E}">
        <p14:creationId xmlns:p14="http://schemas.microsoft.com/office/powerpoint/2010/main" val="1955193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4D36-7CB7-49E4-8293-AC2684625912}"/>
              </a:ext>
            </a:extLst>
          </p:cNvPr>
          <p:cNvSpPr>
            <a:spLocks noGrp="1"/>
          </p:cNvSpPr>
          <p:nvPr>
            <p:ph type="title"/>
          </p:nvPr>
        </p:nvSpPr>
        <p:spPr/>
        <p:txBody>
          <a:bodyPr/>
          <a:lstStyle/>
          <a:p>
            <a:r>
              <a:rPr lang="en-US" dirty="0"/>
              <a:t>What do I review before signing?</a:t>
            </a:r>
          </a:p>
        </p:txBody>
      </p:sp>
      <p:sp>
        <p:nvSpPr>
          <p:cNvPr id="3" name="Content Placeholder 2">
            <a:extLst>
              <a:ext uri="{FF2B5EF4-FFF2-40B4-BE49-F238E27FC236}">
                <a16:creationId xmlns:a16="http://schemas.microsoft.com/office/drawing/2014/main" id="{BEA2F527-0EB4-4A31-A4FB-ECD0234C8E1F}"/>
              </a:ext>
            </a:extLst>
          </p:cNvPr>
          <p:cNvSpPr>
            <a:spLocks noGrp="1"/>
          </p:cNvSpPr>
          <p:nvPr>
            <p:ph idx="1"/>
          </p:nvPr>
        </p:nvSpPr>
        <p:spPr>
          <a:xfrm>
            <a:off x="457200" y="1426105"/>
            <a:ext cx="8229600" cy="4525963"/>
          </a:xfrm>
        </p:spPr>
        <p:txBody>
          <a:bodyPr>
            <a:normAutofit/>
          </a:bodyPr>
          <a:lstStyle/>
          <a:p>
            <a:pPr marL="0" indent="0" algn="ctr">
              <a:buNone/>
            </a:pPr>
            <a:r>
              <a:rPr lang="en-US" b="1" dirty="0"/>
              <a:t>Utility Documents</a:t>
            </a:r>
          </a:p>
          <a:p>
            <a:pPr lvl="1">
              <a:buFont typeface="Wingdings" panose="05000000000000000000" pitchFamily="2" charset="2"/>
              <a:buChar char="§"/>
            </a:pPr>
            <a:r>
              <a:rPr lang="en-US" sz="2400" b="1" dirty="0"/>
              <a:t>Trico maximum system size qualifications</a:t>
            </a:r>
          </a:p>
          <a:p>
            <a:pPr lvl="2">
              <a:buFont typeface="Wingdings" panose="05000000000000000000" pitchFamily="2" charset="2"/>
              <a:buChar char="ü"/>
            </a:pPr>
            <a:r>
              <a:rPr lang="en-US" sz="2000" dirty="0"/>
              <a:t>Confirm the largest size system your service qualifies for</a:t>
            </a:r>
          </a:p>
          <a:p>
            <a:pPr lvl="1">
              <a:buFont typeface="Wingdings" panose="05000000000000000000" pitchFamily="2" charset="2"/>
              <a:buChar char="§"/>
            </a:pPr>
            <a:r>
              <a:rPr lang="en-US" sz="2400" b="1" dirty="0"/>
              <a:t>Applicable Rate Tariff</a:t>
            </a:r>
          </a:p>
          <a:p>
            <a:pPr lvl="2">
              <a:buFont typeface="Wingdings" panose="05000000000000000000" pitchFamily="2" charset="2"/>
              <a:buChar char="ü"/>
            </a:pPr>
            <a:r>
              <a:rPr lang="en-US" sz="2000" dirty="0"/>
              <a:t>Understand the metering, billing, and fees associated with your applicable tariff</a:t>
            </a:r>
          </a:p>
          <a:p>
            <a:pPr lvl="1">
              <a:buFont typeface="Wingdings" panose="05000000000000000000" pitchFamily="2" charset="2"/>
              <a:buChar char="§"/>
            </a:pPr>
            <a:r>
              <a:rPr lang="en-US" sz="2400" b="1" dirty="0"/>
              <a:t>Terms and Conditions</a:t>
            </a:r>
          </a:p>
          <a:p>
            <a:pPr lvl="2">
              <a:buFont typeface="Wingdings" panose="05000000000000000000" pitchFamily="2" charset="2"/>
              <a:buChar char="ü"/>
            </a:pPr>
            <a:r>
              <a:rPr lang="en-US" sz="2000" dirty="0"/>
              <a:t>Understand the Terms and Conditions of your agreement with Trico.</a:t>
            </a:r>
          </a:p>
          <a:p>
            <a:endParaRPr lang="en-US" dirty="0"/>
          </a:p>
        </p:txBody>
      </p:sp>
      <p:sp>
        <p:nvSpPr>
          <p:cNvPr id="4" name="Slide Number Placeholder 3">
            <a:extLst>
              <a:ext uri="{FF2B5EF4-FFF2-40B4-BE49-F238E27FC236}">
                <a16:creationId xmlns:a16="http://schemas.microsoft.com/office/drawing/2014/main" id="{5AA05CFB-C022-4469-9A81-0F4FCD44562E}"/>
              </a:ext>
            </a:extLst>
          </p:cNvPr>
          <p:cNvSpPr>
            <a:spLocks noGrp="1"/>
          </p:cNvSpPr>
          <p:nvPr>
            <p:ph type="sldNum" sz="quarter" idx="12"/>
          </p:nvPr>
        </p:nvSpPr>
        <p:spPr/>
        <p:txBody>
          <a:bodyPr/>
          <a:lstStyle/>
          <a:p>
            <a:fld id="{EC855419-9AA1-024B-A0BD-7BF19EEAC683}" type="slidenum">
              <a:rPr lang="en-US" smtClean="0"/>
              <a:t>15</a:t>
            </a:fld>
            <a:endParaRPr lang="en-US"/>
          </a:p>
        </p:txBody>
      </p:sp>
    </p:spTree>
    <p:extLst>
      <p:ext uri="{BB962C8B-B14F-4D97-AF65-F5344CB8AC3E}">
        <p14:creationId xmlns:p14="http://schemas.microsoft.com/office/powerpoint/2010/main" val="2718754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9171-3B24-4899-B5E6-EF54FDECA575}"/>
              </a:ext>
            </a:extLst>
          </p:cNvPr>
          <p:cNvSpPr>
            <a:spLocks noGrp="1"/>
          </p:cNvSpPr>
          <p:nvPr>
            <p:ph type="title"/>
          </p:nvPr>
        </p:nvSpPr>
        <p:spPr/>
        <p:txBody>
          <a:bodyPr/>
          <a:lstStyle/>
          <a:p>
            <a:r>
              <a:rPr lang="en-US" dirty="0"/>
              <a:t>What do I review before signing?</a:t>
            </a:r>
          </a:p>
        </p:txBody>
      </p:sp>
      <p:sp>
        <p:nvSpPr>
          <p:cNvPr id="3" name="Content Placeholder 2">
            <a:extLst>
              <a:ext uri="{FF2B5EF4-FFF2-40B4-BE49-F238E27FC236}">
                <a16:creationId xmlns:a16="http://schemas.microsoft.com/office/drawing/2014/main" id="{D221117D-21B2-4347-834F-9B608E01F474}"/>
              </a:ext>
            </a:extLst>
          </p:cNvPr>
          <p:cNvSpPr>
            <a:spLocks noGrp="1"/>
          </p:cNvSpPr>
          <p:nvPr>
            <p:ph idx="1"/>
          </p:nvPr>
        </p:nvSpPr>
        <p:spPr>
          <a:xfrm>
            <a:off x="457200" y="1439651"/>
            <a:ext cx="8229600" cy="4525963"/>
          </a:xfrm>
        </p:spPr>
        <p:txBody>
          <a:bodyPr>
            <a:normAutofit fontScale="40000" lnSpcReduction="20000"/>
          </a:bodyPr>
          <a:lstStyle/>
          <a:p>
            <a:pPr marL="0" indent="0" algn="ctr">
              <a:buNone/>
            </a:pPr>
            <a:r>
              <a:rPr lang="en-US" sz="8000" b="1" dirty="0"/>
              <a:t>Contractor</a:t>
            </a:r>
            <a:r>
              <a:rPr lang="en-US" sz="6700" b="1" dirty="0"/>
              <a:t> </a:t>
            </a:r>
            <a:r>
              <a:rPr lang="en-US" sz="8000" b="1" dirty="0"/>
              <a:t>Documents</a:t>
            </a:r>
          </a:p>
          <a:p>
            <a:pPr marL="0" indent="0" algn="ctr">
              <a:buNone/>
            </a:pPr>
            <a:endParaRPr lang="en-US" b="1" dirty="0"/>
          </a:p>
          <a:p>
            <a:pPr lvl="1">
              <a:buFont typeface="Wingdings" panose="05000000000000000000" pitchFamily="2" charset="2"/>
              <a:buChar char="§"/>
            </a:pPr>
            <a:r>
              <a:rPr lang="en-US" sz="4500" b="1" dirty="0"/>
              <a:t>Thoroughly understand the terms of your contract</a:t>
            </a:r>
          </a:p>
          <a:p>
            <a:pPr lvl="2">
              <a:buFont typeface="Wingdings" panose="05000000000000000000" pitchFamily="2" charset="2"/>
              <a:buChar char="ü"/>
            </a:pPr>
            <a:r>
              <a:rPr lang="en-US" sz="3500" dirty="0"/>
              <a:t>Incentives and Rebates</a:t>
            </a:r>
          </a:p>
          <a:p>
            <a:pPr lvl="2">
              <a:buFont typeface="Wingdings" panose="05000000000000000000" pitchFamily="2" charset="2"/>
              <a:buChar char="ü"/>
            </a:pPr>
            <a:r>
              <a:rPr lang="en-US" sz="3500" dirty="0"/>
              <a:t>Tax obligations</a:t>
            </a:r>
          </a:p>
          <a:p>
            <a:pPr lvl="2">
              <a:buFont typeface="Wingdings" panose="05000000000000000000" pitchFamily="2" charset="2"/>
              <a:buChar char="ü"/>
            </a:pPr>
            <a:r>
              <a:rPr lang="en-US" sz="3500" dirty="0"/>
              <a:t>Payment details</a:t>
            </a:r>
          </a:p>
          <a:p>
            <a:pPr lvl="2">
              <a:buFont typeface="Wingdings" panose="05000000000000000000" pitchFamily="2" charset="2"/>
              <a:buChar char="ü"/>
            </a:pPr>
            <a:r>
              <a:rPr lang="en-US" sz="3500" dirty="0"/>
              <a:t>Warranty and maintenance agreement</a:t>
            </a:r>
          </a:p>
          <a:p>
            <a:pPr lvl="2">
              <a:buFont typeface="Wingdings" panose="05000000000000000000" pitchFamily="2" charset="2"/>
              <a:buChar char="ü"/>
            </a:pPr>
            <a:r>
              <a:rPr lang="en-US" sz="3500" dirty="0"/>
              <a:t>Performance guarantee</a:t>
            </a:r>
          </a:p>
          <a:p>
            <a:pPr lvl="2">
              <a:buFont typeface="Wingdings" panose="05000000000000000000" pitchFamily="2" charset="2"/>
              <a:buChar char="ü"/>
            </a:pPr>
            <a:r>
              <a:rPr lang="en-US" sz="3500" dirty="0"/>
              <a:t>Transfer of ownership/Sale of home</a:t>
            </a:r>
          </a:p>
          <a:p>
            <a:pPr marL="914400" lvl="2" indent="0">
              <a:buNone/>
            </a:pPr>
            <a:endParaRPr lang="en-US" sz="3300" dirty="0"/>
          </a:p>
          <a:p>
            <a:pPr lvl="1">
              <a:buFont typeface="Wingdings" panose="05000000000000000000" pitchFamily="2" charset="2"/>
              <a:buChar char="§"/>
            </a:pPr>
            <a:r>
              <a:rPr lang="en-US" sz="4000" b="1" dirty="0"/>
              <a:t>Understand the terms of your contract as they apply to your contractor, sales company, and financing partner. </a:t>
            </a:r>
          </a:p>
          <a:p>
            <a:pPr lvl="2">
              <a:buFont typeface="Wingdings" panose="05000000000000000000" pitchFamily="2" charset="2"/>
              <a:buChar char="ü"/>
            </a:pPr>
            <a:r>
              <a:rPr lang="en-US" sz="3500" dirty="0"/>
              <a:t>Understand all parties associated with your contract</a:t>
            </a:r>
          </a:p>
          <a:p>
            <a:pPr lvl="2">
              <a:buFont typeface="Wingdings" panose="05000000000000000000" pitchFamily="2" charset="2"/>
              <a:buChar char="ü"/>
            </a:pPr>
            <a:r>
              <a:rPr lang="en-US" sz="3500" dirty="0"/>
              <a:t>Request contacts for all associated parties</a:t>
            </a:r>
          </a:p>
          <a:p>
            <a:pPr lvl="2">
              <a:buFont typeface="Wingdings" panose="05000000000000000000" pitchFamily="2" charset="2"/>
              <a:buChar char="ü"/>
            </a:pPr>
            <a:r>
              <a:rPr lang="en-US" sz="3500" dirty="0"/>
              <a:t>What is each party responsible for after your system has been installed</a:t>
            </a:r>
          </a:p>
          <a:p>
            <a:pPr lvl="2">
              <a:buFont typeface="Wingdings" panose="05000000000000000000" pitchFamily="2" charset="2"/>
              <a:buChar char="ü"/>
            </a:pPr>
            <a:r>
              <a:rPr lang="en-US" sz="3500" dirty="0"/>
              <a:t>Contact legal council or tax professional if there are terms of the contract that need further clarification </a:t>
            </a:r>
          </a:p>
          <a:p>
            <a:pPr marL="914400" lvl="2" indent="0">
              <a:buNone/>
            </a:pPr>
            <a:endParaRPr lang="en-US" dirty="0"/>
          </a:p>
          <a:p>
            <a:pPr marL="457200" lvl="1" indent="0">
              <a:buNone/>
            </a:pPr>
            <a:r>
              <a:rPr lang="en-US" dirty="0"/>
              <a:t>	</a:t>
            </a:r>
          </a:p>
          <a:p>
            <a:endParaRPr lang="en-US" dirty="0"/>
          </a:p>
        </p:txBody>
      </p:sp>
      <p:sp>
        <p:nvSpPr>
          <p:cNvPr id="4" name="Slide Number Placeholder 3">
            <a:extLst>
              <a:ext uri="{FF2B5EF4-FFF2-40B4-BE49-F238E27FC236}">
                <a16:creationId xmlns:a16="http://schemas.microsoft.com/office/drawing/2014/main" id="{14BFD4D3-F94E-45BC-9266-5FF56E42C271}"/>
              </a:ext>
            </a:extLst>
          </p:cNvPr>
          <p:cNvSpPr>
            <a:spLocks noGrp="1"/>
          </p:cNvSpPr>
          <p:nvPr>
            <p:ph type="sldNum" sz="quarter" idx="12"/>
          </p:nvPr>
        </p:nvSpPr>
        <p:spPr/>
        <p:txBody>
          <a:bodyPr/>
          <a:lstStyle/>
          <a:p>
            <a:fld id="{EC855419-9AA1-024B-A0BD-7BF19EEAC683}" type="slidenum">
              <a:rPr lang="en-US" smtClean="0"/>
              <a:t>16</a:t>
            </a:fld>
            <a:endParaRPr lang="en-US"/>
          </a:p>
        </p:txBody>
      </p:sp>
    </p:spTree>
    <p:extLst>
      <p:ext uri="{BB962C8B-B14F-4D97-AF65-F5344CB8AC3E}">
        <p14:creationId xmlns:p14="http://schemas.microsoft.com/office/powerpoint/2010/main" val="1204940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0F1B-B658-4974-8F19-3E3D6142E455}"/>
              </a:ext>
            </a:extLst>
          </p:cNvPr>
          <p:cNvSpPr>
            <a:spLocks noGrp="1"/>
          </p:cNvSpPr>
          <p:nvPr>
            <p:ph type="title"/>
          </p:nvPr>
        </p:nvSpPr>
        <p:spPr/>
        <p:txBody>
          <a:bodyPr/>
          <a:lstStyle/>
          <a:p>
            <a:r>
              <a:rPr lang="en-US" dirty="0"/>
              <a:t>Application Submitted</a:t>
            </a:r>
          </a:p>
        </p:txBody>
      </p:sp>
      <p:sp>
        <p:nvSpPr>
          <p:cNvPr id="3" name="Content Placeholder 2">
            <a:extLst>
              <a:ext uri="{FF2B5EF4-FFF2-40B4-BE49-F238E27FC236}">
                <a16:creationId xmlns:a16="http://schemas.microsoft.com/office/drawing/2014/main" id="{F8550752-5937-4B51-97E0-A9A7F32DE9D3}"/>
              </a:ext>
            </a:extLst>
          </p:cNvPr>
          <p:cNvSpPr>
            <a:spLocks noGrp="1"/>
          </p:cNvSpPr>
          <p:nvPr>
            <p:ph sz="half" idx="1"/>
          </p:nvPr>
        </p:nvSpPr>
        <p:spPr>
          <a:xfrm>
            <a:off x="457200" y="1600200"/>
            <a:ext cx="8229600" cy="4525963"/>
          </a:xfrm>
        </p:spPr>
        <p:txBody>
          <a:bodyPr/>
          <a:lstStyle/>
          <a:p>
            <a:r>
              <a:rPr lang="en-US" dirty="0"/>
              <a:t>Application will be reviewed within 7 days from the date received.  </a:t>
            </a:r>
          </a:p>
          <a:p>
            <a:r>
              <a:rPr lang="en-US" dirty="0"/>
              <a:t>An email notification will be sent upon application approval, and continued notifications will be sent to inform member of the application status. </a:t>
            </a:r>
          </a:p>
          <a:p>
            <a:r>
              <a:rPr lang="en-US" dirty="0"/>
              <a:t>Upon approval, contractor is responsible for installation schedule and completion. </a:t>
            </a:r>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B98E31D6-8C51-459D-8660-A055226F056E}"/>
              </a:ext>
            </a:extLst>
          </p:cNvPr>
          <p:cNvSpPr>
            <a:spLocks noGrp="1"/>
          </p:cNvSpPr>
          <p:nvPr>
            <p:ph type="sldNum" sz="quarter" idx="12"/>
          </p:nvPr>
        </p:nvSpPr>
        <p:spPr/>
        <p:txBody>
          <a:bodyPr/>
          <a:lstStyle/>
          <a:p>
            <a:fld id="{EC855419-9AA1-024B-A0BD-7BF19EEAC683}" type="slidenum">
              <a:rPr lang="en-US" smtClean="0"/>
              <a:t>17</a:t>
            </a:fld>
            <a:endParaRPr lang="en-US"/>
          </a:p>
        </p:txBody>
      </p:sp>
    </p:spTree>
    <p:extLst>
      <p:ext uri="{BB962C8B-B14F-4D97-AF65-F5344CB8AC3E}">
        <p14:creationId xmlns:p14="http://schemas.microsoft.com/office/powerpoint/2010/main" val="2629496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0F1B-B658-4974-8F19-3E3D6142E455}"/>
              </a:ext>
            </a:extLst>
          </p:cNvPr>
          <p:cNvSpPr>
            <a:spLocks noGrp="1"/>
          </p:cNvSpPr>
          <p:nvPr>
            <p:ph type="title"/>
          </p:nvPr>
        </p:nvSpPr>
        <p:spPr/>
        <p:txBody>
          <a:bodyPr/>
          <a:lstStyle/>
          <a:p>
            <a:r>
              <a:rPr lang="en-US" dirty="0"/>
              <a:t>System Installed</a:t>
            </a:r>
          </a:p>
        </p:txBody>
      </p:sp>
      <p:sp>
        <p:nvSpPr>
          <p:cNvPr id="3" name="Content Placeholder 2">
            <a:extLst>
              <a:ext uri="{FF2B5EF4-FFF2-40B4-BE49-F238E27FC236}">
                <a16:creationId xmlns:a16="http://schemas.microsoft.com/office/drawing/2014/main" id="{F8550752-5937-4B51-97E0-A9A7F32DE9D3}"/>
              </a:ext>
            </a:extLst>
          </p:cNvPr>
          <p:cNvSpPr>
            <a:spLocks noGrp="1"/>
          </p:cNvSpPr>
          <p:nvPr>
            <p:ph sz="half" idx="1"/>
          </p:nvPr>
        </p:nvSpPr>
        <p:spPr>
          <a:xfrm>
            <a:off x="457200" y="1412558"/>
            <a:ext cx="8229600" cy="4525963"/>
          </a:xfrm>
        </p:spPr>
        <p:txBody>
          <a:bodyPr/>
          <a:lstStyle/>
          <a:p>
            <a:r>
              <a:rPr lang="en-US" dirty="0"/>
              <a:t>Contractor will contact jurisdiction to schedule inspection. </a:t>
            </a:r>
            <a:r>
              <a:rPr lang="en-US" b="1" dirty="0"/>
              <a:t>Inspection must pass prior to Trico’s final inspection.</a:t>
            </a:r>
          </a:p>
          <a:p>
            <a:endParaRPr lang="en-US" sz="1050" dirty="0"/>
          </a:p>
          <a:p>
            <a:r>
              <a:rPr lang="en-US" dirty="0"/>
              <a:t>Contractor will request Trico’s final inspection by providing the following:</a:t>
            </a:r>
          </a:p>
          <a:p>
            <a:pPr lvl="1">
              <a:buFont typeface="Courier New" panose="02070309020205020404" pitchFamily="49" charset="0"/>
              <a:buChar char="o"/>
            </a:pPr>
            <a:r>
              <a:rPr lang="en-US" sz="2000" dirty="0"/>
              <a:t>Jurisdiction Inspection Clearance</a:t>
            </a:r>
          </a:p>
          <a:p>
            <a:pPr lvl="1">
              <a:buFont typeface="Courier New" panose="02070309020205020404" pitchFamily="49" charset="0"/>
              <a:buChar char="o"/>
            </a:pPr>
            <a:r>
              <a:rPr lang="en-US" sz="2000" dirty="0"/>
              <a:t>Final Building Permit</a:t>
            </a:r>
          </a:p>
          <a:p>
            <a:pPr lvl="1">
              <a:buFont typeface="Courier New" panose="02070309020205020404" pitchFamily="49" charset="0"/>
              <a:buChar char="o"/>
            </a:pPr>
            <a:r>
              <a:rPr lang="en-US" sz="2000" dirty="0"/>
              <a:t>Final Plan Set (including any revisions)</a:t>
            </a:r>
          </a:p>
          <a:p>
            <a:pPr marL="457200" lvl="1" indent="0">
              <a:buNone/>
            </a:pPr>
            <a:endParaRPr lang="en-US" dirty="0"/>
          </a:p>
          <a:p>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B98E31D6-8C51-459D-8660-A055226F056E}"/>
              </a:ext>
            </a:extLst>
          </p:cNvPr>
          <p:cNvSpPr>
            <a:spLocks noGrp="1"/>
          </p:cNvSpPr>
          <p:nvPr>
            <p:ph type="sldNum" sz="quarter" idx="12"/>
          </p:nvPr>
        </p:nvSpPr>
        <p:spPr/>
        <p:txBody>
          <a:bodyPr/>
          <a:lstStyle/>
          <a:p>
            <a:fld id="{EC855419-9AA1-024B-A0BD-7BF19EEAC683}" type="slidenum">
              <a:rPr lang="en-US" smtClean="0"/>
              <a:t>18</a:t>
            </a:fld>
            <a:endParaRPr lang="en-US"/>
          </a:p>
        </p:txBody>
      </p:sp>
    </p:spTree>
    <p:extLst>
      <p:ext uri="{BB962C8B-B14F-4D97-AF65-F5344CB8AC3E}">
        <p14:creationId xmlns:p14="http://schemas.microsoft.com/office/powerpoint/2010/main" val="2798005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0F1B-B658-4974-8F19-3E3D6142E455}"/>
              </a:ext>
            </a:extLst>
          </p:cNvPr>
          <p:cNvSpPr>
            <a:spLocks noGrp="1"/>
          </p:cNvSpPr>
          <p:nvPr>
            <p:ph type="title"/>
          </p:nvPr>
        </p:nvSpPr>
        <p:spPr/>
        <p:txBody>
          <a:bodyPr/>
          <a:lstStyle/>
          <a:p>
            <a:r>
              <a:rPr lang="en-US" dirty="0"/>
              <a:t>Trico Final Inspection</a:t>
            </a:r>
          </a:p>
        </p:txBody>
      </p:sp>
      <p:sp>
        <p:nvSpPr>
          <p:cNvPr id="3" name="Content Placeholder 2">
            <a:extLst>
              <a:ext uri="{FF2B5EF4-FFF2-40B4-BE49-F238E27FC236}">
                <a16:creationId xmlns:a16="http://schemas.microsoft.com/office/drawing/2014/main" id="{F8550752-5937-4B51-97E0-A9A7F32DE9D3}"/>
              </a:ext>
            </a:extLst>
          </p:cNvPr>
          <p:cNvSpPr>
            <a:spLocks noGrp="1"/>
          </p:cNvSpPr>
          <p:nvPr>
            <p:ph sz="half" idx="1"/>
          </p:nvPr>
        </p:nvSpPr>
        <p:spPr>
          <a:xfrm>
            <a:off x="457200" y="1453198"/>
            <a:ext cx="8229600" cy="4525963"/>
          </a:xfrm>
        </p:spPr>
        <p:txBody>
          <a:bodyPr>
            <a:normAutofit fontScale="92500"/>
          </a:bodyPr>
          <a:lstStyle/>
          <a:p>
            <a:r>
              <a:rPr lang="en-US" dirty="0"/>
              <a:t>Meter technician will perform inspection based on the following criteria.</a:t>
            </a:r>
          </a:p>
          <a:p>
            <a:pPr lvl="1">
              <a:buFont typeface="Courier New" panose="02070309020205020404" pitchFamily="49" charset="0"/>
              <a:buChar char="o"/>
            </a:pPr>
            <a:r>
              <a:rPr lang="en-US" dirty="0"/>
              <a:t>System installed per approved plan set</a:t>
            </a:r>
          </a:p>
          <a:p>
            <a:pPr lvl="1">
              <a:buFont typeface="Courier New" panose="02070309020205020404" pitchFamily="49" charset="0"/>
              <a:buChar char="o"/>
            </a:pPr>
            <a:r>
              <a:rPr lang="en-US" dirty="0"/>
              <a:t>System Meets Trico Interconnection Requirements</a:t>
            </a:r>
          </a:p>
          <a:p>
            <a:pPr lvl="1">
              <a:buFont typeface="Courier New" panose="02070309020205020404" pitchFamily="49" charset="0"/>
              <a:buChar char="o"/>
            </a:pPr>
            <a:r>
              <a:rPr lang="en-US" dirty="0"/>
              <a:t>All equipment is operating safely and correctly</a:t>
            </a:r>
          </a:p>
          <a:p>
            <a:r>
              <a:rPr lang="en-US" dirty="0"/>
              <a:t>Trico will perform meter change and installation on site at time of passed inspection. </a:t>
            </a:r>
          </a:p>
          <a:p>
            <a:r>
              <a:rPr lang="en-US" dirty="0"/>
              <a:t>The formal Permission to Operate will be provided after approved inspection for member and contractor records and will be dated with the inspection date. </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B98E31D6-8C51-459D-8660-A055226F056E}"/>
              </a:ext>
            </a:extLst>
          </p:cNvPr>
          <p:cNvSpPr>
            <a:spLocks noGrp="1"/>
          </p:cNvSpPr>
          <p:nvPr>
            <p:ph type="sldNum" sz="quarter" idx="12"/>
          </p:nvPr>
        </p:nvSpPr>
        <p:spPr/>
        <p:txBody>
          <a:bodyPr/>
          <a:lstStyle/>
          <a:p>
            <a:fld id="{EC855419-9AA1-024B-A0BD-7BF19EEAC683}" type="slidenum">
              <a:rPr lang="en-US" smtClean="0"/>
              <a:t>19</a:t>
            </a:fld>
            <a:endParaRPr lang="en-US"/>
          </a:p>
        </p:txBody>
      </p:sp>
    </p:spTree>
    <p:extLst>
      <p:ext uri="{BB962C8B-B14F-4D97-AF65-F5344CB8AC3E}">
        <p14:creationId xmlns:p14="http://schemas.microsoft.com/office/powerpoint/2010/main" val="424758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B33B09-2F49-417B-8002-24126CECA6A1}"/>
              </a:ext>
            </a:extLst>
          </p:cNvPr>
          <p:cNvSpPr>
            <a:spLocks noGrp="1"/>
          </p:cNvSpPr>
          <p:nvPr>
            <p:ph type="sldNum" sz="quarter" idx="12"/>
          </p:nvPr>
        </p:nvSpPr>
        <p:spPr/>
        <p:txBody>
          <a:bodyPr/>
          <a:lstStyle/>
          <a:p>
            <a:fld id="{EC855419-9AA1-024B-A0BD-7BF19EEAC683}" type="slidenum">
              <a:rPr lang="en-US" smtClean="0"/>
              <a:t>2</a:t>
            </a:fld>
            <a:endParaRPr lang="en-US"/>
          </a:p>
        </p:txBody>
      </p:sp>
      <p:sp>
        <p:nvSpPr>
          <p:cNvPr id="4" name="Title 3">
            <a:extLst>
              <a:ext uri="{FF2B5EF4-FFF2-40B4-BE49-F238E27FC236}">
                <a16:creationId xmlns:a16="http://schemas.microsoft.com/office/drawing/2014/main" id="{724251E9-1295-422D-89FB-646AA0E95F6E}"/>
              </a:ext>
            </a:extLst>
          </p:cNvPr>
          <p:cNvSpPr>
            <a:spLocks noGrp="1"/>
          </p:cNvSpPr>
          <p:nvPr>
            <p:ph type="title"/>
          </p:nvPr>
        </p:nvSpPr>
        <p:spPr>
          <a:xfrm>
            <a:off x="457200" y="498158"/>
            <a:ext cx="8229600" cy="1143000"/>
          </a:xfrm>
        </p:spPr>
        <p:txBody>
          <a:bodyPr>
            <a:normAutofit fontScale="90000"/>
          </a:bodyPr>
          <a:lstStyle/>
          <a:p>
            <a:br>
              <a:rPr lang="en-US" kern="0" dirty="0">
                <a:solidFill>
                  <a:schemeClr val="accent5">
                    <a:lumMod val="50000"/>
                  </a:schemeClr>
                </a:solidFill>
              </a:rPr>
            </a:br>
            <a:r>
              <a:rPr lang="en-US" sz="5300" kern="0" dirty="0">
                <a:solidFill>
                  <a:schemeClr val="accent5">
                    <a:lumMod val="50000"/>
                  </a:schemeClr>
                </a:solidFill>
              </a:rPr>
              <a:t>Welcome!</a:t>
            </a:r>
            <a:br>
              <a:rPr lang="en-US" kern="0" dirty="0">
                <a:solidFill>
                  <a:schemeClr val="accent5">
                    <a:lumMod val="50000"/>
                  </a:schemeClr>
                </a:solidFill>
              </a:rPr>
            </a:br>
            <a:endParaRPr lang="en-US" dirty="0"/>
          </a:p>
        </p:txBody>
      </p:sp>
      <p:sp>
        <p:nvSpPr>
          <p:cNvPr id="6" name="Content Placeholder 5">
            <a:extLst>
              <a:ext uri="{FF2B5EF4-FFF2-40B4-BE49-F238E27FC236}">
                <a16:creationId xmlns:a16="http://schemas.microsoft.com/office/drawing/2014/main" id="{60419C63-998D-4E7C-8D27-33DE3FA3E184}"/>
              </a:ext>
            </a:extLst>
          </p:cNvPr>
          <p:cNvSpPr>
            <a:spLocks noGrp="1"/>
          </p:cNvSpPr>
          <p:nvPr>
            <p:ph idx="1"/>
          </p:nvPr>
        </p:nvSpPr>
        <p:spPr>
          <a:xfrm>
            <a:off x="457200" y="2426547"/>
            <a:ext cx="8229600" cy="4525963"/>
          </a:xfrm>
        </p:spPr>
        <p:txBody>
          <a:bodyPr/>
          <a:lstStyle/>
          <a:p>
            <a:pPr marL="0" indent="0" algn="ctr">
              <a:buNone/>
            </a:pPr>
            <a:r>
              <a:rPr lang="en-US" sz="4800" b="1" dirty="0">
                <a:solidFill>
                  <a:schemeClr val="accent5">
                    <a:lumMod val="50000"/>
                  </a:schemeClr>
                </a:solidFill>
              </a:rPr>
              <a:t>Chelsea Morrison</a:t>
            </a:r>
          </a:p>
          <a:p>
            <a:pPr marL="0" indent="0" algn="ctr">
              <a:buNone/>
            </a:pPr>
            <a:r>
              <a:rPr lang="en-US" sz="3200" dirty="0">
                <a:solidFill>
                  <a:schemeClr val="accent5">
                    <a:lumMod val="50000"/>
                  </a:schemeClr>
                </a:solidFill>
              </a:rPr>
              <a:t>Renewable Resources &amp; Energy Efficiency Specialist</a:t>
            </a:r>
          </a:p>
          <a:p>
            <a:pPr marL="0" indent="0" algn="ctr">
              <a:buNone/>
            </a:pPr>
            <a:r>
              <a:rPr lang="en-US" dirty="0">
                <a:solidFill>
                  <a:schemeClr val="accent5">
                    <a:lumMod val="50000"/>
                  </a:schemeClr>
                </a:solidFill>
              </a:rPr>
              <a:t>520-744-2944 ext. 1524</a:t>
            </a:r>
            <a:endParaRPr lang="en-US" sz="4800" dirty="0">
              <a:solidFill>
                <a:schemeClr val="accent5">
                  <a:lumMod val="50000"/>
                </a:schemeClr>
              </a:solidFill>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CDE469-D98F-4AA1-A08B-546A4953E764}"/>
              </a:ext>
            </a:extLst>
          </p:cNvPr>
          <p:cNvPicPr>
            <a:picLocks noChangeAspect="1"/>
          </p:cNvPicPr>
          <p:nvPr/>
        </p:nvPicPr>
        <p:blipFill>
          <a:blip r:embed="rId2"/>
          <a:srcRect/>
          <a:stretch/>
        </p:blipFill>
        <p:spPr>
          <a:xfrm>
            <a:off x="0" y="0"/>
            <a:ext cx="9144000" cy="6858000"/>
          </a:xfrm>
          <a:prstGeom prst="rect">
            <a:avLst/>
          </a:prstGeom>
        </p:spPr>
      </p:pic>
      <p:sp>
        <p:nvSpPr>
          <p:cNvPr id="5" name="Title 4">
            <a:extLst>
              <a:ext uri="{FF2B5EF4-FFF2-40B4-BE49-F238E27FC236}">
                <a16:creationId xmlns:a16="http://schemas.microsoft.com/office/drawing/2014/main" id="{AA9763BA-343C-4585-922C-380919921FC6}"/>
              </a:ext>
            </a:extLst>
          </p:cNvPr>
          <p:cNvSpPr>
            <a:spLocks noGrp="1"/>
          </p:cNvSpPr>
          <p:nvPr>
            <p:ph type="title"/>
          </p:nvPr>
        </p:nvSpPr>
        <p:spPr/>
        <p:txBody>
          <a:bodyPr>
            <a:normAutofit/>
          </a:bodyPr>
          <a:lstStyle/>
          <a:p>
            <a:r>
              <a:rPr lang="en-US" b="1" dirty="0"/>
              <a:t>Renewable Energy Rate Tariffs</a:t>
            </a:r>
          </a:p>
        </p:txBody>
      </p:sp>
      <p:sp>
        <p:nvSpPr>
          <p:cNvPr id="8" name="Content Placeholder 7">
            <a:extLst>
              <a:ext uri="{FF2B5EF4-FFF2-40B4-BE49-F238E27FC236}">
                <a16:creationId xmlns:a16="http://schemas.microsoft.com/office/drawing/2014/main" id="{7F492B0D-5D62-43E3-9909-F7A1E7A064A9}"/>
              </a:ext>
            </a:extLst>
          </p:cNvPr>
          <p:cNvSpPr>
            <a:spLocks noGrp="1"/>
          </p:cNvSpPr>
          <p:nvPr>
            <p:ph sz="half" idx="1"/>
          </p:nvPr>
        </p:nvSpPr>
        <p:spPr/>
        <p:txBody>
          <a:bodyPr>
            <a:normAutofit/>
          </a:bodyPr>
          <a:lstStyle/>
          <a:p>
            <a:pPr marL="457200" lvl="1" indent="0">
              <a:buNone/>
            </a:pPr>
            <a:r>
              <a:rPr lang="en-US" dirty="0"/>
              <a:t> </a:t>
            </a:r>
          </a:p>
          <a:p>
            <a:endParaRPr lang="en-US" dirty="0"/>
          </a:p>
        </p:txBody>
      </p:sp>
      <p:sp>
        <p:nvSpPr>
          <p:cNvPr id="6" name="Content Placeholder 5">
            <a:extLst>
              <a:ext uri="{FF2B5EF4-FFF2-40B4-BE49-F238E27FC236}">
                <a16:creationId xmlns:a16="http://schemas.microsoft.com/office/drawing/2014/main" id="{C1932978-B8D3-45A6-9536-5DE7DF4DDE4E}"/>
              </a:ext>
            </a:extLst>
          </p:cNvPr>
          <p:cNvSpPr>
            <a:spLocks noGrp="1"/>
          </p:cNvSpPr>
          <p:nvPr>
            <p:ph sz="half" idx="2"/>
          </p:nvPr>
        </p:nvSpPr>
        <p:spPr>
          <a:xfrm>
            <a:off x="609601" y="1419331"/>
            <a:ext cx="4138505" cy="4525963"/>
          </a:xfrm>
        </p:spPr>
        <p:txBody>
          <a:bodyPr/>
          <a:lstStyle/>
          <a:p>
            <a:r>
              <a:rPr lang="en-US" dirty="0"/>
              <a:t>Residential Services</a:t>
            </a:r>
          </a:p>
          <a:p>
            <a:pPr lvl="1">
              <a:buFont typeface="Courier New" panose="02070309020205020404" pitchFamily="49" charset="0"/>
              <a:buChar char="o"/>
            </a:pPr>
            <a:r>
              <a:rPr lang="en-US" sz="2000" dirty="0"/>
              <a:t>DG Energy Export</a:t>
            </a:r>
          </a:p>
          <a:p>
            <a:pPr lvl="1">
              <a:buFont typeface="Courier New" panose="02070309020205020404" pitchFamily="49" charset="0"/>
              <a:buChar char="o"/>
            </a:pPr>
            <a:r>
              <a:rPr lang="en-US" sz="2000" dirty="0"/>
              <a:t>Exported energy is credited during billing period at applicable export rate</a:t>
            </a:r>
          </a:p>
          <a:p>
            <a:pPr lvl="1">
              <a:buFont typeface="Courier New" panose="02070309020205020404" pitchFamily="49" charset="0"/>
              <a:buChar char="o"/>
            </a:pPr>
            <a:r>
              <a:rPr lang="en-US" sz="2000" dirty="0"/>
              <a:t>Metering is bi-directional</a:t>
            </a:r>
          </a:p>
          <a:p>
            <a:pPr lvl="1">
              <a:buFont typeface="Courier New" panose="02070309020205020404" pitchFamily="49" charset="0"/>
              <a:buChar char="o"/>
            </a:pPr>
            <a:r>
              <a:rPr lang="en-US" sz="2000" dirty="0"/>
              <a:t>10-year grandfathering</a:t>
            </a:r>
          </a:p>
        </p:txBody>
      </p:sp>
      <p:sp>
        <p:nvSpPr>
          <p:cNvPr id="3" name="Slide Number Placeholder 2">
            <a:extLst>
              <a:ext uri="{FF2B5EF4-FFF2-40B4-BE49-F238E27FC236}">
                <a16:creationId xmlns:a16="http://schemas.microsoft.com/office/drawing/2014/main" id="{5FD1A2F2-BA58-477A-B409-62D0BD2177F8}"/>
              </a:ext>
            </a:extLst>
          </p:cNvPr>
          <p:cNvSpPr>
            <a:spLocks noGrp="1"/>
          </p:cNvSpPr>
          <p:nvPr>
            <p:ph type="sldNum" sz="quarter" idx="12"/>
          </p:nvPr>
        </p:nvSpPr>
        <p:spPr/>
        <p:txBody>
          <a:bodyPr/>
          <a:lstStyle/>
          <a:p>
            <a:fld id="{EC855419-9AA1-024B-A0BD-7BF19EEAC683}" type="slidenum">
              <a:rPr lang="en-US" smtClean="0"/>
              <a:t>20</a:t>
            </a:fld>
            <a:endParaRPr lang="en-US"/>
          </a:p>
        </p:txBody>
      </p:sp>
      <p:sp>
        <p:nvSpPr>
          <p:cNvPr id="9" name="Content Placeholder 3">
            <a:extLst>
              <a:ext uri="{FF2B5EF4-FFF2-40B4-BE49-F238E27FC236}">
                <a16:creationId xmlns:a16="http://schemas.microsoft.com/office/drawing/2014/main" id="{3D2B184C-BB90-4390-8E6C-BA6D92587EBD}"/>
              </a:ext>
            </a:extLst>
          </p:cNvPr>
          <p:cNvSpPr txBox="1">
            <a:spLocks/>
          </p:cNvSpPr>
          <p:nvPr/>
        </p:nvSpPr>
        <p:spPr>
          <a:xfrm>
            <a:off x="4648199" y="1417638"/>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rgbClr val="004F61"/>
                </a:solidFill>
                <a:latin typeface="+mj-lt"/>
                <a:ea typeface="Source Sans Pro" panose="020B0503030403020204" pitchFamily="34" charset="0"/>
                <a:cs typeface="+mn-cs"/>
              </a:defRPr>
            </a:lvl1pPr>
            <a:lvl2pPr marL="742950" indent="-285750" algn="l" defTabSz="457200" rtl="0" eaLnBrk="1" latinLnBrk="0" hangingPunct="1">
              <a:spcBef>
                <a:spcPct val="20000"/>
              </a:spcBef>
              <a:buFont typeface="Arial"/>
              <a:buChar char="–"/>
              <a:defRPr sz="2400" kern="1200">
                <a:solidFill>
                  <a:srgbClr val="004F61"/>
                </a:solidFill>
                <a:latin typeface="+mj-lt"/>
                <a:ea typeface="Source Sans Pro" panose="020B0503030403020204" pitchFamily="34" charset="0"/>
                <a:cs typeface="+mn-cs"/>
              </a:defRPr>
            </a:lvl2pPr>
            <a:lvl3pPr marL="1143000" indent="-228600" algn="l" defTabSz="457200" rtl="0" eaLnBrk="1" latinLnBrk="0" hangingPunct="1">
              <a:spcBef>
                <a:spcPct val="20000"/>
              </a:spcBef>
              <a:buFont typeface="Arial"/>
              <a:buChar char="•"/>
              <a:defRPr sz="2000" kern="1200">
                <a:solidFill>
                  <a:srgbClr val="004F61"/>
                </a:solidFill>
                <a:latin typeface="+mj-lt"/>
                <a:ea typeface="Source Sans Pro" panose="020B0503030403020204" pitchFamily="34" charset="0"/>
                <a:cs typeface="+mn-cs"/>
              </a:defRPr>
            </a:lvl3pPr>
            <a:lvl4pPr marL="1600200" indent="-228600" algn="l" defTabSz="457200" rtl="0" eaLnBrk="1" latinLnBrk="0" hangingPunct="1">
              <a:spcBef>
                <a:spcPct val="20000"/>
              </a:spcBef>
              <a:buFont typeface="Arial"/>
              <a:buChar char="–"/>
              <a:defRPr sz="1800" kern="1200">
                <a:solidFill>
                  <a:srgbClr val="004F61"/>
                </a:solidFill>
                <a:latin typeface="+mj-lt"/>
                <a:ea typeface="Source Sans Pro" panose="020B0503030403020204" pitchFamily="34" charset="0"/>
                <a:cs typeface="+mn-cs"/>
              </a:defRPr>
            </a:lvl4pPr>
            <a:lvl5pPr marL="2057400" indent="-228600" algn="l" defTabSz="457200" rtl="0" eaLnBrk="1" latinLnBrk="0" hangingPunct="1">
              <a:spcBef>
                <a:spcPct val="20000"/>
              </a:spcBef>
              <a:buFont typeface="Arial"/>
              <a:buChar char="»"/>
              <a:defRPr sz="1800" kern="1200">
                <a:solidFill>
                  <a:srgbClr val="004F61"/>
                </a:solidFill>
                <a:latin typeface="+mj-lt"/>
                <a:ea typeface="Source Sans Pro" panose="020B0503030403020204" pitchFamily="34"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Commercial Services</a:t>
            </a:r>
          </a:p>
          <a:p>
            <a:pPr lvl="1">
              <a:buFont typeface="Courier New" panose="02070309020205020404" pitchFamily="49" charset="0"/>
              <a:buChar char="o"/>
            </a:pPr>
            <a:r>
              <a:rPr lang="en-US" sz="2000" dirty="0"/>
              <a:t>Net Metering</a:t>
            </a:r>
          </a:p>
          <a:p>
            <a:pPr lvl="1">
              <a:buFont typeface="Courier New" panose="02070309020205020404" pitchFamily="49" charset="0"/>
              <a:buChar char="o"/>
            </a:pPr>
            <a:r>
              <a:rPr lang="en-US" sz="2000" dirty="0"/>
              <a:t>Member is billed by net of energy delivered and energy received</a:t>
            </a:r>
          </a:p>
          <a:p>
            <a:pPr lvl="1">
              <a:buFont typeface="Courier New" panose="02070309020205020404" pitchFamily="49" charset="0"/>
              <a:buChar char="o"/>
            </a:pPr>
            <a:r>
              <a:rPr lang="en-US" sz="2000" dirty="0"/>
              <a:t>Meter is bi-directional </a:t>
            </a:r>
          </a:p>
        </p:txBody>
      </p:sp>
    </p:spTree>
    <p:extLst>
      <p:ext uri="{BB962C8B-B14F-4D97-AF65-F5344CB8AC3E}">
        <p14:creationId xmlns:p14="http://schemas.microsoft.com/office/powerpoint/2010/main" val="258410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CDE469-D98F-4AA1-A08B-546A4953E764}"/>
              </a:ext>
            </a:extLst>
          </p:cNvPr>
          <p:cNvPicPr>
            <a:picLocks noChangeAspect="1"/>
          </p:cNvPicPr>
          <p:nvPr/>
        </p:nvPicPr>
        <p:blipFill>
          <a:blip r:embed="rId2"/>
          <a:srcRect/>
          <a:stretch/>
        </p:blipFill>
        <p:spPr>
          <a:xfrm>
            <a:off x="0" y="0"/>
            <a:ext cx="9144000" cy="6858000"/>
          </a:xfrm>
          <a:prstGeom prst="rect">
            <a:avLst/>
          </a:prstGeom>
        </p:spPr>
      </p:pic>
      <p:sp>
        <p:nvSpPr>
          <p:cNvPr id="3" name="Slide Number Placeholder 2">
            <a:extLst>
              <a:ext uri="{FF2B5EF4-FFF2-40B4-BE49-F238E27FC236}">
                <a16:creationId xmlns:a16="http://schemas.microsoft.com/office/drawing/2014/main" id="{5FD1A2F2-BA58-477A-B409-62D0BD2177F8}"/>
              </a:ext>
            </a:extLst>
          </p:cNvPr>
          <p:cNvSpPr>
            <a:spLocks noGrp="1"/>
          </p:cNvSpPr>
          <p:nvPr>
            <p:ph type="sldNum" sz="quarter" idx="12"/>
          </p:nvPr>
        </p:nvSpPr>
        <p:spPr/>
        <p:txBody>
          <a:bodyPr/>
          <a:lstStyle/>
          <a:p>
            <a:fld id="{EC855419-9AA1-024B-A0BD-7BF19EEAC683}" type="slidenum">
              <a:rPr lang="en-US" smtClean="0"/>
              <a:t>21</a:t>
            </a:fld>
            <a:endParaRPr lang="en-US"/>
          </a:p>
        </p:txBody>
      </p:sp>
      <p:sp>
        <p:nvSpPr>
          <p:cNvPr id="5" name="Title 4">
            <a:extLst>
              <a:ext uri="{FF2B5EF4-FFF2-40B4-BE49-F238E27FC236}">
                <a16:creationId xmlns:a16="http://schemas.microsoft.com/office/drawing/2014/main" id="{AA9763BA-343C-4585-922C-380919921FC6}"/>
              </a:ext>
            </a:extLst>
          </p:cNvPr>
          <p:cNvSpPr>
            <a:spLocks noGrp="1"/>
          </p:cNvSpPr>
          <p:nvPr>
            <p:ph type="title"/>
          </p:nvPr>
        </p:nvSpPr>
        <p:spPr/>
        <p:txBody>
          <a:bodyPr/>
          <a:lstStyle/>
          <a:p>
            <a:r>
              <a:rPr lang="en-US" b="1" dirty="0" err="1"/>
              <a:t>Sunwatts</a:t>
            </a:r>
            <a:r>
              <a:rPr lang="en-US" b="1" dirty="0"/>
              <a:t> Webpage Demo</a:t>
            </a:r>
          </a:p>
        </p:txBody>
      </p:sp>
      <p:sp>
        <p:nvSpPr>
          <p:cNvPr id="8" name="Content Placeholder 7">
            <a:extLst>
              <a:ext uri="{FF2B5EF4-FFF2-40B4-BE49-F238E27FC236}">
                <a16:creationId xmlns:a16="http://schemas.microsoft.com/office/drawing/2014/main" id="{7F492B0D-5D62-43E3-9909-F7A1E7A064A9}"/>
              </a:ext>
            </a:extLst>
          </p:cNvPr>
          <p:cNvSpPr>
            <a:spLocks noGrp="1"/>
          </p:cNvSpPr>
          <p:nvPr>
            <p:ph idx="1"/>
          </p:nvPr>
        </p:nvSpPr>
        <p:spPr/>
        <p:txBody>
          <a:bodyPr/>
          <a:lstStyle/>
          <a:p>
            <a:r>
              <a:rPr lang="en-US" dirty="0">
                <a:hlinkClick r:id="rId3"/>
              </a:rPr>
              <a:t>Trico.coop</a:t>
            </a:r>
            <a:endParaRPr lang="en-US" dirty="0"/>
          </a:p>
          <a:p>
            <a:r>
              <a:rPr lang="en-US" dirty="0"/>
              <a:t>Sustainable Programs</a:t>
            </a:r>
          </a:p>
          <a:p>
            <a:r>
              <a:rPr lang="en-US" dirty="0">
                <a:hlinkClick r:id="rId4"/>
              </a:rPr>
              <a:t>Member Installed Solar</a:t>
            </a:r>
            <a:endParaRPr lang="en-US" dirty="0"/>
          </a:p>
        </p:txBody>
      </p:sp>
    </p:spTree>
    <p:extLst>
      <p:ext uri="{BB962C8B-B14F-4D97-AF65-F5344CB8AC3E}">
        <p14:creationId xmlns:p14="http://schemas.microsoft.com/office/powerpoint/2010/main" val="3522967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F4E10-3F5D-4CE4-AAEC-8222AE413DDD}"/>
              </a:ext>
            </a:extLst>
          </p:cNvPr>
          <p:cNvSpPr>
            <a:spLocks noGrp="1"/>
          </p:cNvSpPr>
          <p:nvPr>
            <p:ph type="title"/>
          </p:nvPr>
        </p:nvSpPr>
        <p:spPr/>
        <p:txBody>
          <a:bodyPr/>
          <a:lstStyle/>
          <a:p>
            <a:r>
              <a:rPr lang="en-US" b="1" dirty="0"/>
              <a:t>Educational Resources</a:t>
            </a:r>
          </a:p>
        </p:txBody>
      </p:sp>
      <p:sp>
        <p:nvSpPr>
          <p:cNvPr id="3" name="Content Placeholder 2">
            <a:extLst>
              <a:ext uri="{FF2B5EF4-FFF2-40B4-BE49-F238E27FC236}">
                <a16:creationId xmlns:a16="http://schemas.microsoft.com/office/drawing/2014/main" id="{40E23D1C-B0CD-427B-A06B-07CCDC827A1C}"/>
              </a:ext>
            </a:extLst>
          </p:cNvPr>
          <p:cNvSpPr>
            <a:spLocks noGrp="1"/>
          </p:cNvSpPr>
          <p:nvPr>
            <p:ph idx="1"/>
          </p:nvPr>
        </p:nvSpPr>
        <p:spPr/>
        <p:txBody>
          <a:bodyPr/>
          <a:lstStyle/>
          <a:p>
            <a:pPr marL="342900" marR="0" lvl="0" indent="-342900">
              <a:lnSpc>
                <a:spcPct val="120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Cambria" panose="02040503050406030204" pitchFamily="18" charset="0"/>
                <a:cs typeface="Times New Roman" panose="02020603050405020304" pitchFamily="18" charset="0"/>
              </a:rPr>
              <a:t>SunWatts webpage: </a:t>
            </a:r>
            <a:r>
              <a:rPr lang="en-US" sz="1800" u="sng" dirty="0">
                <a:effectLst/>
                <a:latin typeface="Cambria" panose="02040503050406030204" pitchFamily="18" charset="0"/>
                <a:ea typeface="Cambria" panose="02040503050406030204" pitchFamily="18" charset="0"/>
                <a:cs typeface="Times New Roman" panose="02020603050405020304" pitchFamily="18" charset="0"/>
                <a:hlinkClick r:id="rId2"/>
              </a:rPr>
              <a:t>Member Installed Solar</a:t>
            </a:r>
            <a:r>
              <a:rPr lang="en-US" sz="1800" dirty="0">
                <a:effectLst/>
                <a:latin typeface="Cambria" panose="02040503050406030204" pitchFamily="18" charset="0"/>
                <a:ea typeface="Cambria" panose="02040503050406030204" pitchFamily="18" charset="0"/>
                <a:cs typeface="Times New Roman" panose="02020603050405020304" pitchFamily="18" charset="0"/>
              </a:rPr>
              <a:t>. The Renewable Energy Tariffs can also be viewed here. We also provide a list of suggested questions to ask contractors and a list of frequently asked questions with full responses, and the maximum system size qualification form. </a:t>
            </a:r>
          </a:p>
          <a:p>
            <a:pPr marL="342900" marR="0" lvl="0" indent="-342900">
              <a:lnSpc>
                <a:spcPct val="120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Cambria" panose="02040503050406030204" pitchFamily="18" charset="0"/>
                <a:cs typeface="Times New Roman" panose="02020603050405020304" pitchFamily="18" charset="0"/>
              </a:rPr>
              <a:t>Licensed contractor searches can be completed here: </a:t>
            </a:r>
            <a:r>
              <a:rPr lang="en-US" sz="1800" dirty="0">
                <a:effectLst/>
                <a:latin typeface="Cambria" panose="02040503050406030204" pitchFamily="18" charset="0"/>
                <a:ea typeface="Cambria" panose="02040503050406030204" pitchFamily="18" charset="0"/>
                <a:cs typeface="Times New Roman" panose="02020603050405020304" pitchFamily="18" charset="0"/>
                <a:hlinkClick r:id="rId3"/>
              </a:rPr>
              <a:t>https://roc.force.com/AZRoc/s/contractor-search</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20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Cambria" panose="02040503050406030204" pitchFamily="18" charset="0"/>
                <a:cs typeface="Times New Roman" panose="02020603050405020304" pitchFamily="18" charset="0"/>
              </a:rPr>
              <a:t>“Be Smart” Consumer Tools: </a:t>
            </a:r>
            <a:r>
              <a:rPr lang="en-US" sz="1800" u="sng" dirty="0">
                <a:effectLst/>
                <a:latin typeface="Cambria" panose="02040503050406030204" pitchFamily="18" charset="0"/>
                <a:ea typeface="Cambria" panose="02040503050406030204" pitchFamily="18" charset="0"/>
                <a:cs typeface="Times New Roman" panose="02020603050405020304" pitchFamily="18" charset="0"/>
                <a:hlinkClick r:id="rId4"/>
              </a:rPr>
              <a:t>https://irecusa.org/programs/consumer-protection/</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lnSpc>
                <a:spcPct val="120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Cambria" panose="02040503050406030204" pitchFamily="18" charset="0"/>
                <a:cs typeface="Times New Roman" panose="02020603050405020304" pitchFamily="18" charset="0"/>
              </a:rPr>
              <a:t>Residential Utility Consumer Office, AZ, Consumer Guide for Rooftop Solar: </a:t>
            </a:r>
            <a:r>
              <a:rPr lang="en-US" sz="1800" dirty="0">
                <a:latin typeface="Cambria" panose="02040503050406030204" pitchFamily="18" charset="0"/>
                <a:ea typeface="Cambria" panose="02040503050406030204" pitchFamily="18" charset="0"/>
                <a:hlinkClick r:id="rId5"/>
              </a:rPr>
              <a:t>Consumer Resources | Residential Utility Consumer Office (az.gov)</a:t>
            </a:r>
            <a:r>
              <a:rPr lang="en-US" sz="1800" dirty="0">
                <a:effectLst/>
                <a:latin typeface="Cambria" panose="02040503050406030204" pitchFamily="18" charset="0"/>
                <a:ea typeface="Cambria" panose="02040503050406030204" pitchFamily="18" charset="0"/>
                <a:cs typeface="Times New Roman" panose="02020603050405020304" pitchFamily="18" charset="0"/>
              </a:rPr>
              <a:t>Federal Trade Commission, Consumer Information, “Rays on the Roof”: </a:t>
            </a:r>
            <a:r>
              <a:rPr lang="en-US" sz="1800" dirty="0">
                <a:latin typeface="Cambria" panose="02040503050406030204" pitchFamily="18" charset="0"/>
                <a:ea typeface="Cambria" panose="02040503050406030204" pitchFamily="18" charset="0"/>
                <a:hlinkClick r:id="rId6"/>
              </a:rPr>
              <a:t>Search | Consumer Advice (ftc.gov)</a:t>
            </a:r>
            <a:endParaRPr lang="en-US" sz="1800" dirty="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D933084F-FD9E-44FD-8552-5ED350F6A36B}"/>
              </a:ext>
            </a:extLst>
          </p:cNvPr>
          <p:cNvSpPr>
            <a:spLocks noGrp="1"/>
          </p:cNvSpPr>
          <p:nvPr>
            <p:ph type="sldNum" sz="quarter" idx="12"/>
          </p:nvPr>
        </p:nvSpPr>
        <p:spPr/>
        <p:txBody>
          <a:bodyPr/>
          <a:lstStyle/>
          <a:p>
            <a:fld id="{EC855419-9AA1-024B-A0BD-7BF19EEAC683}" type="slidenum">
              <a:rPr lang="en-US" smtClean="0"/>
              <a:t>22</a:t>
            </a:fld>
            <a:endParaRPr lang="en-US"/>
          </a:p>
        </p:txBody>
      </p:sp>
    </p:spTree>
    <p:extLst>
      <p:ext uri="{BB962C8B-B14F-4D97-AF65-F5344CB8AC3E}">
        <p14:creationId xmlns:p14="http://schemas.microsoft.com/office/powerpoint/2010/main" val="2058263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B33B09-2F49-417B-8002-24126CECA6A1}"/>
              </a:ext>
            </a:extLst>
          </p:cNvPr>
          <p:cNvSpPr>
            <a:spLocks noGrp="1"/>
          </p:cNvSpPr>
          <p:nvPr>
            <p:ph type="sldNum" sz="quarter" idx="12"/>
          </p:nvPr>
        </p:nvSpPr>
        <p:spPr/>
        <p:txBody>
          <a:bodyPr/>
          <a:lstStyle/>
          <a:p>
            <a:fld id="{EC855419-9AA1-024B-A0BD-7BF19EEAC683}" type="slidenum">
              <a:rPr lang="en-US" smtClean="0"/>
              <a:t>23</a:t>
            </a:fld>
            <a:endParaRPr lang="en-US"/>
          </a:p>
        </p:txBody>
      </p:sp>
      <p:sp>
        <p:nvSpPr>
          <p:cNvPr id="4" name="Title 3">
            <a:extLst>
              <a:ext uri="{FF2B5EF4-FFF2-40B4-BE49-F238E27FC236}">
                <a16:creationId xmlns:a16="http://schemas.microsoft.com/office/drawing/2014/main" id="{724251E9-1295-422D-89FB-646AA0E95F6E}"/>
              </a:ext>
            </a:extLst>
          </p:cNvPr>
          <p:cNvSpPr>
            <a:spLocks noGrp="1"/>
          </p:cNvSpPr>
          <p:nvPr>
            <p:ph type="title"/>
          </p:nvPr>
        </p:nvSpPr>
        <p:spPr>
          <a:xfrm>
            <a:off x="457200" y="913607"/>
            <a:ext cx="8229600" cy="1143000"/>
          </a:xfrm>
        </p:spPr>
        <p:txBody>
          <a:bodyPr>
            <a:normAutofit fontScale="90000"/>
          </a:bodyPr>
          <a:lstStyle/>
          <a:p>
            <a:r>
              <a:rPr lang="en-US" kern="0" dirty="0">
                <a:solidFill>
                  <a:schemeClr val="accent5">
                    <a:lumMod val="50000"/>
                  </a:schemeClr>
                </a:solidFill>
              </a:rPr>
              <a:t>Thank you!</a:t>
            </a:r>
            <a:br>
              <a:rPr lang="en-US" kern="0" dirty="0">
                <a:solidFill>
                  <a:schemeClr val="accent5">
                    <a:lumMod val="50000"/>
                  </a:schemeClr>
                </a:solidFill>
              </a:rPr>
            </a:br>
            <a:endParaRPr lang="en-US" dirty="0"/>
          </a:p>
        </p:txBody>
      </p:sp>
      <p:sp>
        <p:nvSpPr>
          <p:cNvPr id="6" name="Content Placeholder 5">
            <a:extLst>
              <a:ext uri="{FF2B5EF4-FFF2-40B4-BE49-F238E27FC236}">
                <a16:creationId xmlns:a16="http://schemas.microsoft.com/office/drawing/2014/main" id="{60419C63-998D-4E7C-8D27-33DE3FA3E184}"/>
              </a:ext>
            </a:extLst>
          </p:cNvPr>
          <p:cNvSpPr>
            <a:spLocks noGrp="1"/>
          </p:cNvSpPr>
          <p:nvPr>
            <p:ph idx="1"/>
          </p:nvPr>
        </p:nvSpPr>
        <p:spPr>
          <a:xfrm>
            <a:off x="457200" y="2270760"/>
            <a:ext cx="8229600" cy="4525963"/>
          </a:xfrm>
        </p:spPr>
        <p:txBody>
          <a:bodyPr/>
          <a:lstStyle/>
          <a:p>
            <a:pPr marL="0" indent="0" algn="ctr">
              <a:buNone/>
            </a:pPr>
            <a:r>
              <a:rPr lang="en-US" sz="4800" b="1" dirty="0">
                <a:solidFill>
                  <a:schemeClr val="accent5">
                    <a:lumMod val="50000"/>
                  </a:schemeClr>
                </a:solidFill>
              </a:rPr>
              <a:t>Chelsea Morrison</a:t>
            </a:r>
          </a:p>
          <a:p>
            <a:pPr marL="0" indent="0" algn="ctr">
              <a:buNone/>
            </a:pPr>
            <a:r>
              <a:rPr lang="en-US" sz="3200" dirty="0">
                <a:solidFill>
                  <a:schemeClr val="accent5">
                    <a:lumMod val="50000"/>
                  </a:schemeClr>
                </a:solidFill>
              </a:rPr>
              <a:t>Renewable Resources &amp; Energy Efficiency Specialist</a:t>
            </a:r>
          </a:p>
          <a:p>
            <a:pPr marL="0" indent="0" algn="ctr">
              <a:buNone/>
            </a:pPr>
            <a:r>
              <a:rPr lang="en-US" dirty="0">
                <a:solidFill>
                  <a:schemeClr val="accent5">
                    <a:lumMod val="50000"/>
                  </a:schemeClr>
                </a:solidFill>
              </a:rPr>
              <a:t>520-744-2944 ext. 1524</a:t>
            </a:r>
            <a:endParaRPr lang="en-US" sz="4800" dirty="0">
              <a:solidFill>
                <a:schemeClr val="accent5">
                  <a:lumMod val="50000"/>
                </a:schemeClr>
              </a:solidFill>
            </a:endParaRPr>
          </a:p>
          <a:p>
            <a:endParaRPr lang="en-US" dirty="0"/>
          </a:p>
        </p:txBody>
      </p:sp>
    </p:spTree>
    <p:extLst>
      <p:ext uri="{BB962C8B-B14F-4D97-AF65-F5344CB8AC3E}">
        <p14:creationId xmlns:p14="http://schemas.microsoft.com/office/powerpoint/2010/main" val="56322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CDE469-D98F-4AA1-A08B-546A4953E764}"/>
              </a:ext>
            </a:extLst>
          </p:cNvPr>
          <p:cNvPicPr>
            <a:picLocks noChangeAspect="1"/>
          </p:cNvPicPr>
          <p:nvPr/>
        </p:nvPicPr>
        <p:blipFill>
          <a:blip r:embed="rId2"/>
          <a:srcRect/>
          <a:stretch/>
        </p:blipFill>
        <p:spPr>
          <a:xfrm>
            <a:off x="0" y="0"/>
            <a:ext cx="9144000" cy="6858000"/>
          </a:xfrm>
          <a:prstGeom prst="rect">
            <a:avLst/>
          </a:prstGeom>
        </p:spPr>
      </p:pic>
      <p:sp>
        <p:nvSpPr>
          <p:cNvPr id="3" name="Slide Number Placeholder 2">
            <a:extLst>
              <a:ext uri="{FF2B5EF4-FFF2-40B4-BE49-F238E27FC236}">
                <a16:creationId xmlns:a16="http://schemas.microsoft.com/office/drawing/2014/main" id="{5FD1A2F2-BA58-477A-B409-62D0BD2177F8}"/>
              </a:ext>
            </a:extLst>
          </p:cNvPr>
          <p:cNvSpPr>
            <a:spLocks noGrp="1"/>
          </p:cNvSpPr>
          <p:nvPr>
            <p:ph type="sldNum" sz="quarter" idx="12"/>
          </p:nvPr>
        </p:nvSpPr>
        <p:spPr/>
        <p:txBody>
          <a:bodyPr/>
          <a:lstStyle/>
          <a:p>
            <a:fld id="{EC855419-9AA1-024B-A0BD-7BF19EEAC683}" type="slidenum">
              <a:rPr lang="en-US" smtClean="0"/>
              <a:t>3</a:t>
            </a:fld>
            <a:endParaRPr lang="en-US"/>
          </a:p>
        </p:txBody>
      </p:sp>
      <p:sp>
        <p:nvSpPr>
          <p:cNvPr id="5" name="Title 4">
            <a:extLst>
              <a:ext uri="{FF2B5EF4-FFF2-40B4-BE49-F238E27FC236}">
                <a16:creationId xmlns:a16="http://schemas.microsoft.com/office/drawing/2014/main" id="{AA9763BA-343C-4585-922C-380919921FC6}"/>
              </a:ext>
            </a:extLst>
          </p:cNvPr>
          <p:cNvSpPr>
            <a:spLocks noGrp="1"/>
          </p:cNvSpPr>
          <p:nvPr>
            <p:ph type="title"/>
          </p:nvPr>
        </p:nvSpPr>
        <p:spPr/>
        <p:txBody>
          <a:bodyPr/>
          <a:lstStyle/>
          <a:p>
            <a:r>
              <a:rPr lang="en-US" b="1" dirty="0"/>
              <a:t>Workshop Overview</a:t>
            </a:r>
          </a:p>
        </p:txBody>
      </p:sp>
      <p:sp>
        <p:nvSpPr>
          <p:cNvPr id="8" name="Content Placeholder 7">
            <a:extLst>
              <a:ext uri="{FF2B5EF4-FFF2-40B4-BE49-F238E27FC236}">
                <a16:creationId xmlns:a16="http://schemas.microsoft.com/office/drawing/2014/main" id="{7F492B0D-5D62-43E3-9909-F7A1E7A064A9}"/>
              </a:ext>
            </a:extLst>
          </p:cNvPr>
          <p:cNvSpPr>
            <a:spLocks noGrp="1"/>
          </p:cNvSpPr>
          <p:nvPr>
            <p:ph idx="1"/>
          </p:nvPr>
        </p:nvSpPr>
        <p:spPr>
          <a:xfrm>
            <a:off x="457200" y="1512147"/>
            <a:ext cx="8229600" cy="4525963"/>
          </a:xfrm>
        </p:spPr>
        <p:txBody>
          <a:bodyPr/>
          <a:lstStyle/>
          <a:p>
            <a:pPr marL="0" marR="0" indent="0">
              <a:lnSpc>
                <a:spcPct val="120000"/>
              </a:lnSpc>
              <a:spcBef>
                <a:spcPts val="0"/>
              </a:spcBef>
              <a:spcAft>
                <a:spcPts val="600"/>
              </a:spcAft>
              <a:buNone/>
            </a:pPr>
            <a:r>
              <a:rPr lang="en-US" sz="2400" b="1" dirty="0">
                <a:solidFill>
                  <a:schemeClr val="accent5">
                    <a:lumMod val="50000"/>
                  </a:schemeClr>
                </a:solidFill>
                <a:effectLst/>
                <a:ea typeface="Cambria" panose="02040503050406030204" pitchFamily="18" charset="0"/>
                <a:cs typeface="Times New Roman" panose="02020603050405020304" pitchFamily="18" charset="0"/>
              </a:rPr>
              <a:t>Our Purpose</a:t>
            </a:r>
          </a:p>
          <a:p>
            <a:pPr marL="342900" lvl="1" indent="0">
              <a:lnSpc>
                <a:spcPct val="120000"/>
              </a:lnSpc>
              <a:spcBef>
                <a:spcPts val="0"/>
              </a:spcBef>
              <a:spcAft>
                <a:spcPts val="600"/>
              </a:spcAft>
              <a:buNone/>
            </a:pPr>
            <a:r>
              <a:rPr lang="en-US" sz="1800" dirty="0">
                <a:solidFill>
                  <a:schemeClr val="accent5">
                    <a:lumMod val="50000"/>
                  </a:schemeClr>
                </a:solidFill>
                <a:effectLst/>
                <a:ea typeface="Cambria" panose="02040503050406030204" pitchFamily="18" charset="0"/>
                <a:cs typeface="Calibri" panose="020F0502020204030204" pitchFamily="34" charset="0"/>
              </a:rPr>
              <a:t>The purpose of this workshop is to provide educational resources to Trico members who may be considering solar interconnection.</a:t>
            </a:r>
          </a:p>
          <a:p>
            <a:pPr marL="0" indent="0">
              <a:lnSpc>
                <a:spcPct val="120000"/>
              </a:lnSpc>
              <a:spcBef>
                <a:spcPts val="0"/>
              </a:spcBef>
              <a:spcAft>
                <a:spcPts val="600"/>
              </a:spcAft>
              <a:buNone/>
            </a:pPr>
            <a:r>
              <a:rPr lang="en-US" sz="2400" b="1" dirty="0">
                <a:solidFill>
                  <a:schemeClr val="accent5">
                    <a:lumMod val="50000"/>
                  </a:schemeClr>
                </a:solidFill>
                <a:effectLst/>
                <a:ea typeface="Cambria" panose="02040503050406030204" pitchFamily="18" charset="0"/>
                <a:cs typeface="Times New Roman" panose="02020603050405020304" pitchFamily="18" charset="0"/>
              </a:rPr>
              <a:t>Our Goal</a:t>
            </a:r>
          </a:p>
          <a:p>
            <a:pPr marL="342900" lvl="1" indent="0">
              <a:lnSpc>
                <a:spcPct val="120000"/>
              </a:lnSpc>
              <a:spcBef>
                <a:spcPts val="0"/>
              </a:spcBef>
              <a:spcAft>
                <a:spcPts val="600"/>
              </a:spcAft>
              <a:buNone/>
            </a:pPr>
            <a:r>
              <a:rPr lang="en-US" sz="1800" dirty="0">
                <a:solidFill>
                  <a:schemeClr val="accent5">
                    <a:lumMod val="50000"/>
                  </a:schemeClr>
                </a:solidFill>
                <a:effectLst/>
                <a:ea typeface="Cambria" panose="02040503050406030204" pitchFamily="18" charset="0"/>
                <a:cs typeface="Times New Roman" panose="02020603050405020304" pitchFamily="18" charset="0"/>
              </a:rPr>
              <a:t>Our goal is for our members to feel equipped with the information and resources necessary to make informed decisions when considering solar interconnection. </a:t>
            </a:r>
          </a:p>
          <a:p>
            <a:endParaRPr lang="en-US" dirty="0"/>
          </a:p>
        </p:txBody>
      </p:sp>
    </p:spTree>
    <p:extLst>
      <p:ext uri="{BB962C8B-B14F-4D97-AF65-F5344CB8AC3E}">
        <p14:creationId xmlns:p14="http://schemas.microsoft.com/office/powerpoint/2010/main" val="277241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73B7-78B0-465F-A4EB-A05E189B0638}"/>
              </a:ext>
            </a:extLst>
          </p:cNvPr>
          <p:cNvSpPr>
            <a:spLocks noGrp="1"/>
          </p:cNvSpPr>
          <p:nvPr>
            <p:ph type="title"/>
          </p:nvPr>
        </p:nvSpPr>
        <p:spPr/>
        <p:txBody>
          <a:bodyPr/>
          <a:lstStyle/>
          <a:p>
            <a:r>
              <a:rPr lang="en-US" b="1" dirty="0"/>
              <a:t>Workshop Topics</a:t>
            </a:r>
          </a:p>
        </p:txBody>
      </p:sp>
      <p:sp>
        <p:nvSpPr>
          <p:cNvPr id="3" name="Content Placeholder 2">
            <a:extLst>
              <a:ext uri="{FF2B5EF4-FFF2-40B4-BE49-F238E27FC236}">
                <a16:creationId xmlns:a16="http://schemas.microsoft.com/office/drawing/2014/main" id="{E62268CE-5F85-4314-B87F-25A9390A7B5C}"/>
              </a:ext>
            </a:extLst>
          </p:cNvPr>
          <p:cNvSpPr>
            <a:spLocks noGrp="1"/>
          </p:cNvSpPr>
          <p:nvPr>
            <p:ph idx="1"/>
          </p:nvPr>
        </p:nvSpPr>
        <p:spPr/>
        <p:txBody>
          <a:bodyPr>
            <a:normAutofit/>
          </a:bodyPr>
          <a:lstStyle/>
          <a:p>
            <a:pPr marL="571500" indent="-571500">
              <a:buFont typeface="+mj-lt"/>
              <a:buAutoNum type="arabicPeriod"/>
            </a:pPr>
            <a:r>
              <a:rPr lang="en-US" sz="2800" dirty="0"/>
              <a:t>Trico’s Renewable Resources and Programs</a:t>
            </a:r>
          </a:p>
          <a:p>
            <a:pPr marL="571500" indent="-571500">
              <a:buFont typeface="+mj-lt"/>
              <a:buAutoNum type="arabicPeriod"/>
            </a:pPr>
            <a:r>
              <a:rPr lang="en-US" sz="2800" dirty="0"/>
              <a:t>Contractor Selection</a:t>
            </a:r>
          </a:p>
          <a:p>
            <a:pPr marL="571500" indent="-571500">
              <a:buFont typeface="+mj-lt"/>
              <a:buAutoNum type="arabicPeriod"/>
            </a:pPr>
            <a:r>
              <a:rPr lang="en-US" sz="2800" dirty="0"/>
              <a:t>Trico’s Interconnection Application Process</a:t>
            </a:r>
          </a:p>
          <a:p>
            <a:pPr marL="571500" indent="-571500">
              <a:buFont typeface="+mj-lt"/>
              <a:buAutoNum type="arabicPeriod"/>
            </a:pPr>
            <a:r>
              <a:rPr lang="en-US" sz="2800" dirty="0"/>
              <a:t>Renewable Energy Rate Tariffs</a:t>
            </a:r>
          </a:p>
          <a:p>
            <a:pPr marL="571500" indent="-571500">
              <a:buFont typeface="+mj-lt"/>
              <a:buAutoNum type="arabicPeriod"/>
            </a:pPr>
            <a:r>
              <a:rPr lang="en-US" sz="2800" dirty="0"/>
              <a:t>Educational Resources</a:t>
            </a:r>
          </a:p>
        </p:txBody>
      </p:sp>
      <p:sp>
        <p:nvSpPr>
          <p:cNvPr id="4" name="Slide Number Placeholder 3">
            <a:extLst>
              <a:ext uri="{FF2B5EF4-FFF2-40B4-BE49-F238E27FC236}">
                <a16:creationId xmlns:a16="http://schemas.microsoft.com/office/drawing/2014/main" id="{2E9DA88F-3B43-4503-9C39-92EEFAFACE80}"/>
              </a:ext>
            </a:extLst>
          </p:cNvPr>
          <p:cNvSpPr>
            <a:spLocks noGrp="1"/>
          </p:cNvSpPr>
          <p:nvPr>
            <p:ph type="sldNum" sz="quarter" idx="12"/>
          </p:nvPr>
        </p:nvSpPr>
        <p:spPr/>
        <p:txBody>
          <a:bodyPr/>
          <a:lstStyle/>
          <a:p>
            <a:fld id="{EC855419-9AA1-024B-A0BD-7BF19EEAC683}" type="slidenum">
              <a:rPr lang="en-US" smtClean="0"/>
              <a:t>4</a:t>
            </a:fld>
            <a:endParaRPr lang="en-US"/>
          </a:p>
        </p:txBody>
      </p:sp>
      <p:pic>
        <p:nvPicPr>
          <p:cNvPr id="7" name="Picture 6">
            <a:extLst>
              <a:ext uri="{FF2B5EF4-FFF2-40B4-BE49-F238E27FC236}">
                <a16:creationId xmlns:a16="http://schemas.microsoft.com/office/drawing/2014/main" id="{3B7EA778-B0CD-42D8-AEEB-DCC76ADD1EAA}"/>
              </a:ext>
            </a:extLst>
          </p:cNvPr>
          <p:cNvPicPr>
            <a:picLocks noChangeAspect="1"/>
          </p:cNvPicPr>
          <p:nvPr/>
        </p:nvPicPr>
        <p:blipFill>
          <a:blip r:embed="rId2"/>
          <a:stretch>
            <a:fillRect/>
          </a:stretch>
        </p:blipFill>
        <p:spPr>
          <a:xfrm>
            <a:off x="2953121" y="4622800"/>
            <a:ext cx="2705100" cy="1685925"/>
          </a:xfrm>
          <a:prstGeom prst="rect">
            <a:avLst/>
          </a:prstGeom>
        </p:spPr>
      </p:pic>
    </p:spTree>
    <p:extLst>
      <p:ext uri="{BB962C8B-B14F-4D97-AF65-F5344CB8AC3E}">
        <p14:creationId xmlns:p14="http://schemas.microsoft.com/office/powerpoint/2010/main" val="76887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22545-7C4F-4E63-8869-71C398E463BF}"/>
              </a:ext>
            </a:extLst>
          </p:cNvPr>
          <p:cNvSpPr>
            <a:spLocks noGrp="1"/>
          </p:cNvSpPr>
          <p:nvPr>
            <p:ph type="title"/>
          </p:nvPr>
        </p:nvSpPr>
        <p:spPr/>
        <p:txBody>
          <a:bodyPr>
            <a:normAutofit fontScale="90000"/>
          </a:bodyPr>
          <a:lstStyle/>
          <a:p>
            <a:r>
              <a:rPr lang="en-US" b="1" dirty="0"/>
              <a:t>Trico’s Community Scale Resources</a:t>
            </a:r>
          </a:p>
        </p:txBody>
      </p:sp>
      <p:sp>
        <p:nvSpPr>
          <p:cNvPr id="3" name="Content Placeholder 2">
            <a:extLst>
              <a:ext uri="{FF2B5EF4-FFF2-40B4-BE49-F238E27FC236}">
                <a16:creationId xmlns:a16="http://schemas.microsoft.com/office/drawing/2014/main" id="{EB81DB89-A873-44D0-AB7B-C9CB484B2FAA}"/>
              </a:ext>
            </a:extLst>
          </p:cNvPr>
          <p:cNvSpPr>
            <a:spLocks noGrp="1"/>
          </p:cNvSpPr>
          <p:nvPr>
            <p:ph sz="half" idx="1"/>
          </p:nvPr>
        </p:nvSpPr>
        <p:spPr/>
        <p:txBody>
          <a:bodyPr>
            <a:normAutofit lnSpcReduction="10000"/>
          </a:bodyPr>
          <a:lstStyle/>
          <a:p>
            <a:pPr marL="0" indent="0" algn="ctr">
              <a:buNone/>
            </a:pPr>
            <a:r>
              <a:rPr lang="en-US" u="sng" dirty="0"/>
              <a:t>Community Scale Renewable Resources</a:t>
            </a:r>
          </a:p>
          <a:p>
            <a:pPr lvl="1">
              <a:buFont typeface="Arial" panose="020B0604020202020204" pitchFamily="34" charset="0"/>
              <a:buChar char="•"/>
            </a:pPr>
            <a:r>
              <a:rPr lang="en-US" dirty="0"/>
              <a:t>SunWatts Sun Farm</a:t>
            </a:r>
          </a:p>
          <a:p>
            <a:pPr lvl="1">
              <a:buFont typeface="Arial" panose="020B0604020202020204" pitchFamily="34" charset="0"/>
              <a:buChar char="•"/>
            </a:pPr>
            <a:r>
              <a:rPr lang="en-US" dirty="0"/>
              <a:t>Apache Solar</a:t>
            </a:r>
          </a:p>
          <a:p>
            <a:pPr lvl="1">
              <a:buFont typeface="Arial" panose="020B0604020202020204" pitchFamily="34" charset="0"/>
              <a:buChar char="•"/>
            </a:pPr>
            <a:r>
              <a:rPr lang="en-US" dirty="0"/>
              <a:t>Avion Solar </a:t>
            </a:r>
          </a:p>
          <a:p>
            <a:pPr lvl="1">
              <a:buFont typeface="Arial" panose="020B0604020202020204" pitchFamily="34" charset="0"/>
              <a:buChar char="•"/>
            </a:pPr>
            <a:r>
              <a:rPr lang="en-US" dirty="0" err="1"/>
              <a:t>Chirreon</a:t>
            </a:r>
            <a:r>
              <a:rPr lang="en-US" dirty="0"/>
              <a:t> Solar and Storage</a:t>
            </a:r>
          </a:p>
          <a:p>
            <a:pPr marL="457200" lvl="1" indent="0">
              <a:buNone/>
            </a:pPr>
            <a:endParaRPr lang="en-US" sz="1800" dirty="0"/>
          </a:p>
          <a:p>
            <a:pPr marL="0" indent="0">
              <a:buNone/>
            </a:pPr>
            <a:r>
              <a:rPr lang="en-US" sz="2400" dirty="0"/>
              <a:t>Trico’s existing community scale systems provide enough renewable energy to power more than 4,500 homes.</a:t>
            </a:r>
          </a:p>
          <a:p>
            <a:pPr lvl="1"/>
            <a:endParaRPr lang="en-US" dirty="0"/>
          </a:p>
          <a:p>
            <a:pPr lvl="1"/>
            <a:endParaRPr lang="en-US" dirty="0"/>
          </a:p>
          <a:p>
            <a:pPr marL="457200" lvl="1" indent="0">
              <a:buNone/>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9108FFDE-D851-4874-8F53-91BF50935F06}"/>
              </a:ext>
            </a:extLst>
          </p:cNvPr>
          <p:cNvSpPr>
            <a:spLocks noGrp="1"/>
          </p:cNvSpPr>
          <p:nvPr>
            <p:ph type="sldNum" sz="quarter" idx="12"/>
          </p:nvPr>
        </p:nvSpPr>
        <p:spPr/>
        <p:txBody>
          <a:bodyPr/>
          <a:lstStyle/>
          <a:p>
            <a:fld id="{EC855419-9AA1-024B-A0BD-7BF19EEAC683}" type="slidenum">
              <a:rPr lang="en-US" smtClean="0"/>
              <a:t>5</a:t>
            </a:fld>
            <a:endParaRPr lang="en-US"/>
          </a:p>
        </p:txBody>
      </p:sp>
      <p:pic>
        <p:nvPicPr>
          <p:cNvPr id="6" name="Picture Placeholder 6" descr="A picture containing sky, outdoor, outdoor object, blue&#10;&#10;Description automatically generated">
            <a:extLst>
              <a:ext uri="{FF2B5EF4-FFF2-40B4-BE49-F238E27FC236}">
                <a16:creationId xmlns:a16="http://schemas.microsoft.com/office/drawing/2014/main" id="{48290BB6-7DA7-4D5D-ADE0-29D826185CB0}"/>
              </a:ext>
            </a:extLst>
          </p:cNvPr>
          <p:cNvPicPr>
            <a:picLocks noGrp="1" noChangeAspect="1"/>
          </p:cNvPicPr>
          <p:nvPr>
            <p:ph sz="half" idx="2"/>
          </p:nvPr>
        </p:nvPicPr>
        <p:blipFill>
          <a:blip r:embed="rId2"/>
          <a:srcRect l="5372" r="5372"/>
          <a:stretch>
            <a:fillRect/>
          </a:stretch>
        </p:blipFill>
        <p:spPr>
          <a:xfrm>
            <a:off x="4648200" y="1531620"/>
            <a:ext cx="4038600" cy="4000500"/>
          </a:xfrm>
        </p:spPr>
      </p:pic>
    </p:spTree>
    <p:extLst>
      <p:ext uri="{BB962C8B-B14F-4D97-AF65-F5344CB8AC3E}">
        <p14:creationId xmlns:p14="http://schemas.microsoft.com/office/powerpoint/2010/main" val="218362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DBC6-FD9A-4E42-A190-4FA01443E537}"/>
              </a:ext>
            </a:extLst>
          </p:cNvPr>
          <p:cNvSpPr>
            <a:spLocks noGrp="1"/>
          </p:cNvSpPr>
          <p:nvPr>
            <p:ph type="title"/>
          </p:nvPr>
        </p:nvSpPr>
        <p:spPr>
          <a:xfrm>
            <a:off x="457200" y="274638"/>
            <a:ext cx="8229600" cy="1143000"/>
          </a:xfrm>
        </p:spPr>
        <p:txBody>
          <a:bodyPr anchor="ctr">
            <a:normAutofit/>
          </a:bodyPr>
          <a:lstStyle/>
          <a:p>
            <a:r>
              <a:rPr lang="en-US" b="1" dirty="0"/>
              <a:t>SunWatts Member Installed Solar</a:t>
            </a:r>
          </a:p>
        </p:txBody>
      </p:sp>
      <p:pic>
        <p:nvPicPr>
          <p:cNvPr id="8" name="Content Placeholder 7">
            <a:extLst>
              <a:ext uri="{FF2B5EF4-FFF2-40B4-BE49-F238E27FC236}">
                <a16:creationId xmlns:a16="http://schemas.microsoft.com/office/drawing/2014/main" id="{76CE9298-CC96-B537-9066-6AB1AF6DA118}"/>
              </a:ext>
            </a:extLst>
          </p:cNvPr>
          <p:cNvPicPr>
            <a:picLocks noGrp="1" noChangeAspect="1"/>
          </p:cNvPicPr>
          <p:nvPr>
            <p:ph sz="half" idx="1"/>
          </p:nvPr>
        </p:nvPicPr>
        <p:blipFill>
          <a:blip r:embed="rId2"/>
          <a:stretch>
            <a:fillRect/>
          </a:stretch>
        </p:blipFill>
        <p:spPr>
          <a:xfrm>
            <a:off x="121920" y="2540000"/>
            <a:ext cx="4450080" cy="2895599"/>
          </a:xfrm>
          <a:prstGeom prst="rect">
            <a:avLst/>
          </a:prstGeom>
          <a:noFill/>
        </p:spPr>
      </p:pic>
      <p:sp>
        <p:nvSpPr>
          <p:cNvPr id="3" name="Content Placeholder 2">
            <a:extLst>
              <a:ext uri="{FF2B5EF4-FFF2-40B4-BE49-F238E27FC236}">
                <a16:creationId xmlns:a16="http://schemas.microsoft.com/office/drawing/2014/main" id="{8F05D9FF-9DD6-4731-9273-0AF0723CC8B7}"/>
              </a:ext>
            </a:extLst>
          </p:cNvPr>
          <p:cNvSpPr>
            <a:spLocks noGrp="1"/>
          </p:cNvSpPr>
          <p:nvPr>
            <p:ph sz="half" idx="2"/>
          </p:nvPr>
        </p:nvSpPr>
        <p:spPr>
          <a:xfrm>
            <a:off x="4648200" y="1600200"/>
            <a:ext cx="4038600" cy="4525963"/>
          </a:xfrm>
        </p:spPr>
        <p:txBody>
          <a:bodyPr>
            <a:normAutofit/>
          </a:bodyPr>
          <a:lstStyle/>
          <a:p>
            <a:pPr>
              <a:lnSpc>
                <a:spcPct val="90000"/>
              </a:lnSpc>
            </a:pPr>
            <a:r>
              <a:rPr lang="en-US" sz="2400" dirty="0"/>
              <a:t>Member installed programs started in 2005</a:t>
            </a:r>
          </a:p>
          <a:p>
            <a:pPr>
              <a:lnSpc>
                <a:spcPct val="90000"/>
              </a:lnSpc>
            </a:pPr>
            <a:r>
              <a:rPr lang="en-US" sz="2400" dirty="0"/>
              <a:t>4,000+ installed retail solar systems</a:t>
            </a:r>
          </a:p>
          <a:p>
            <a:pPr>
              <a:lnSpc>
                <a:spcPct val="90000"/>
              </a:lnSpc>
            </a:pPr>
            <a:r>
              <a:rPr lang="en-US" sz="2400" dirty="0"/>
              <a:t>60+ new solar interconnections each month</a:t>
            </a:r>
          </a:p>
          <a:p>
            <a:pPr>
              <a:lnSpc>
                <a:spcPct val="90000"/>
              </a:lnSpc>
            </a:pPr>
            <a:r>
              <a:rPr lang="en-US" sz="2400" dirty="0"/>
              <a:t>600+ new installations in 2021</a:t>
            </a:r>
          </a:p>
          <a:p>
            <a:pPr>
              <a:lnSpc>
                <a:spcPct val="90000"/>
              </a:lnSpc>
            </a:pPr>
            <a:r>
              <a:rPr lang="en-US" sz="2400" dirty="0"/>
              <a:t>Represents about 50% of Trico’s total renewable portfolio</a:t>
            </a:r>
          </a:p>
        </p:txBody>
      </p:sp>
      <p:sp>
        <p:nvSpPr>
          <p:cNvPr id="4" name="Slide Number Placeholder 3">
            <a:extLst>
              <a:ext uri="{FF2B5EF4-FFF2-40B4-BE49-F238E27FC236}">
                <a16:creationId xmlns:a16="http://schemas.microsoft.com/office/drawing/2014/main" id="{B4828F4B-4FA1-4A13-9177-8C11808CA527}"/>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EC855419-9AA1-024B-A0BD-7BF19EEAC683}" type="slidenum">
              <a:rPr lang="en-US" smtClean="0"/>
              <a:pPr>
                <a:spcAft>
                  <a:spcPts val="600"/>
                </a:spcAft>
              </a:pPr>
              <a:t>6</a:t>
            </a:fld>
            <a:endParaRPr lang="en-US"/>
          </a:p>
        </p:txBody>
      </p:sp>
    </p:spTree>
    <p:extLst>
      <p:ext uri="{BB962C8B-B14F-4D97-AF65-F5344CB8AC3E}">
        <p14:creationId xmlns:p14="http://schemas.microsoft.com/office/powerpoint/2010/main" val="260144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BA17-58AD-4248-A705-26110F14D05B}"/>
              </a:ext>
            </a:extLst>
          </p:cNvPr>
          <p:cNvSpPr>
            <a:spLocks noGrp="1"/>
          </p:cNvSpPr>
          <p:nvPr>
            <p:ph type="title"/>
          </p:nvPr>
        </p:nvSpPr>
        <p:spPr>
          <a:xfrm>
            <a:off x="457200" y="274638"/>
            <a:ext cx="8229600" cy="1143000"/>
          </a:xfrm>
        </p:spPr>
        <p:txBody>
          <a:bodyPr anchor="ctr">
            <a:normAutofit/>
          </a:bodyPr>
          <a:lstStyle/>
          <a:p>
            <a:r>
              <a:rPr lang="en-US" b="1" dirty="0"/>
              <a:t>Considering going Solar?</a:t>
            </a:r>
          </a:p>
        </p:txBody>
      </p:sp>
      <p:pic>
        <p:nvPicPr>
          <p:cNvPr id="9" name="Content Placeholder 8">
            <a:extLst>
              <a:ext uri="{FF2B5EF4-FFF2-40B4-BE49-F238E27FC236}">
                <a16:creationId xmlns:a16="http://schemas.microsoft.com/office/drawing/2014/main" id="{5A709560-8B21-4D2B-BDC7-36E9C61163AC}"/>
              </a:ext>
            </a:extLst>
          </p:cNvPr>
          <p:cNvPicPr>
            <a:picLocks noGrp="1" noChangeAspect="1"/>
          </p:cNvPicPr>
          <p:nvPr>
            <p:ph idx="1"/>
          </p:nvPr>
        </p:nvPicPr>
        <p:blipFill>
          <a:blip r:embed="rId2"/>
          <a:stretch>
            <a:fillRect/>
          </a:stretch>
        </p:blipFill>
        <p:spPr>
          <a:xfrm>
            <a:off x="2521489" y="1600201"/>
            <a:ext cx="4145641" cy="2758736"/>
          </a:xfrm>
          <a:prstGeom prst="rect">
            <a:avLst/>
          </a:prstGeom>
          <a:noFill/>
        </p:spPr>
      </p:pic>
      <p:sp>
        <p:nvSpPr>
          <p:cNvPr id="4" name="Slide Number Placeholder 3">
            <a:extLst>
              <a:ext uri="{FF2B5EF4-FFF2-40B4-BE49-F238E27FC236}">
                <a16:creationId xmlns:a16="http://schemas.microsoft.com/office/drawing/2014/main" id="{17AA7E0B-5AE9-4CC4-9B97-282C026D69B9}"/>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EC855419-9AA1-024B-A0BD-7BF19EEAC683}" type="slidenum">
              <a:rPr lang="en-US" smtClean="0"/>
              <a:pPr>
                <a:spcAft>
                  <a:spcPts val="600"/>
                </a:spcAft>
              </a:pPr>
              <a:t>7</a:t>
            </a:fld>
            <a:endParaRPr lang="en-US"/>
          </a:p>
        </p:txBody>
      </p:sp>
      <p:sp>
        <p:nvSpPr>
          <p:cNvPr id="5" name="Content Placeholder 2">
            <a:extLst>
              <a:ext uri="{FF2B5EF4-FFF2-40B4-BE49-F238E27FC236}">
                <a16:creationId xmlns:a16="http://schemas.microsoft.com/office/drawing/2014/main" id="{76620646-DF1F-4827-AB78-C74ECD87A919}"/>
              </a:ext>
            </a:extLst>
          </p:cNvPr>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004F61"/>
                </a:solidFill>
                <a:latin typeface="+mj-lt"/>
                <a:ea typeface="Source Sans Pro" panose="020B0503030403020204" pitchFamily="34" charset="0"/>
                <a:cs typeface="+mn-cs"/>
              </a:defRPr>
            </a:lvl1pPr>
            <a:lvl2pPr marL="742950" indent="-285750" algn="l" defTabSz="457200" rtl="0" eaLnBrk="1" latinLnBrk="0" hangingPunct="1">
              <a:spcBef>
                <a:spcPct val="20000"/>
              </a:spcBef>
              <a:buFont typeface="Arial"/>
              <a:buChar char="–"/>
              <a:defRPr sz="2800" kern="1200">
                <a:solidFill>
                  <a:srgbClr val="004F61"/>
                </a:solidFill>
                <a:latin typeface="+mj-lt"/>
                <a:ea typeface="Source Sans Pro" panose="020B0503030403020204" pitchFamily="34" charset="0"/>
                <a:cs typeface="+mn-cs"/>
              </a:defRPr>
            </a:lvl2pPr>
            <a:lvl3pPr marL="1143000" indent="-228600" algn="l" defTabSz="457200" rtl="0" eaLnBrk="1" latinLnBrk="0" hangingPunct="1">
              <a:spcBef>
                <a:spcPct val="20000"/>
              </a:spcBef>
              <a:buFont typeface="Arial"/>
              <a:buChar char="•"/>
              <a:defRPr sz="2400" kern="1200">
                <a:solidFill>
                  <a:srgbClr val="004F61"/>
                </a:solidFill>
                <a:latin typeface="+mj-lt"/>
                <a:ea typeface="Source Sans Pro" panose="020B0503030403020204" pitchFamily="34" charset="0"/>
                <a:cs typeface="+mn-cs"/>
              </a:defRPr>
            </a:lvl3pPr>
            <a:lvl4pPr marL="1600200" indent="-228600" algn="l" defTabSz="457200" rtl="0" eaLnBrk="1" latinLnBrk="0" hangingPunct="1">
              <a:spcBef>
                <a:spcPct val="20000"/>
              </a:spcBef>
              <a:buFont typeface="Arial"/>
              <a:buChar char="–"/>
              <a:defRPr sz="2000" kern="1200">
                <a:solidFill>
                  <a:srgbClr val="004F61"/>
                </a:solidFill>
                <a:latin typeface="+mj-lt"/>
                <a:ea typeface="Source Sans Pro" panose="020B0503030403020204" pitchFamily="34" charset="0"/>
                <a:cs typeface="+mn-cs"/>
              </a:defRPr>
            </a:lvl4pPr>
            <a:lvl5pPr marL="2057400" indent="-228600" algn="l" defTabSz="457200" rtl="0" eaLnBrk="1" latinLnBrk="0" hangingPunct="1">
              <a:spcBef>
                <a:spcPct val="20000"/>
              </a:spcBef>
              <a:buFont typeface="Arial"/>
              <a:buChar char="»"/>
              <a:defRPr sz="2000" kern="1200">
                <a:solidFill>
                  <a:srgbClr val="004F61"/>
                </a:solidFill>
                <a:latin typeface="+mj-lt"/>
                <a:ea typeface="Source Sans Pro" panose="020B0503030403020204" pitchFamily="34"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11" name="Picture 10">
            <a:extLst>
              <a:ext uri="{FF2B5EF4-FFF2-40B4-BE49-F238E27FC236}">
                <a16:creationId xmlns:a16="http://schemas.microsoft.com/office/drawing/2014/main" id="{5C1C48A7-6E29-449E-A505-CAB2AC022C11}"/>
              </a:ext>
            </a:extLst>
          </p:cNvPr>
          <p:cNvPicPr>
            <a:picLocks noChangeAspect="1"/>
          </p:cNvPicPr>
          <p:nvPr/>
        </p:nvPicPr>
        <p:blipFill>
          <a:blip r:embed="rId3"/>
          <a:stretch>
            <a:fillRect/>
          </a:stretch>
        </p:blipFill>
        <p:spPr>
          <a:xfrm>
            <a:off x="2615861" y="4875782"/>
            <a:ext cx="3486150" cy="1314450"/>
          </a:xfrm>
          <a:prstGeom prst="rect">
            <a:avLst/>
          </a:prstGeom>
        </p:spPr>
      </p:pic>
    </p:spTree>
    <p:extLst>
      <p:ext uri="{BB962C8B-B14F-4D97-AF65-F5344CB8AC3E}">
        <p14:creationId xmlns:p14="http://schemas.microsoft.com/office/powerpoint/2010/main" val="220375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50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CDE469-D98F-4AA1-A08B-546A4953E764}"/>
              </a:ext>
            </a:extLst>
          </p:cNvPr>
          <p:cNvPicPr>
            <a:picLocks noChangeAspect="1"/>
          </p:cNvPicPr>
          <p:nvPr/>
        </p:nvPicPr>
        <p:blipFill>
          <a:blip r:embed="rId2"/>
          <a:srcRect/>
          <a:stretch/>
        </p:blipFill>
        <p:spPr>
          <a:xfrm>
            <a:off x="0" y="0"/>
            <a:ext cx="9144000" cy="6858000"/>
          </a:xfrm>
          <a:prstGeom prst="rect">
            <a:avLst/>
          </a:prstGeom>
        </p:spPr>
      </p:pic>
      <p:sp>
        <p:nvSpPr>
          <p:cNvPr id="3" name="Slide Number Placeholder 2">
            <a:extLst>
              <a:ext uri="{FF2B5EF4-FFF2-40B4-BE49-F238E27FC236}">
                <a16:creationId xmlns:a16="http://schemas.microsoft.com/office/drawing/2014/main" id="{5FD1A2F2-BA58-477A-B409-62D0BD2177F8}"/>
              </a:ext>
            </a:extLst>
          </p:cNvPr>
          <p:cNvSpPr>
            <a:spLocks noGrp="1"/>
          </p:cNvSpPr>
          <p:nvPr>
            <p:ph type="sldNum" sz="quarter" idx="12"/>
          </p:nvPr>
        </p:nvSpPr>
        <p:spPr/>
        <p:txBody>
          <a:bodyPr/>
          <a:lstStyle/>
          <a:p>
            <a:fld id="{EC855419-9AA1-024B-A0BD-7BF19EEAC683}" type="slidenum">
              <a:rPr lang="en-US" smtClean="0"/>
              <a:t>8</a:t>
            </a:fld>
            <a:endParaRPr lang="en-US"/>
          </a:p>
        </p:txBody>
      </p:sp>
      <p:sp>
        <p:nvSpPr>
          <p:cNvPr id="5" name="Title 4">
            <a:extLst>
              <a:ext uri="{FF2B5EF4-FFF2-40B4-BE49-F238E27FC236}">
                <a16:creationId xmlns:a16="http://schemas.microsoft.com/office/drawing/2014/main" id="{AA9763BA-343C-4585-922C-380919921FC6}"/>
              </a:ext>
            </a:extLst>
          </p:cNvPr>
          <p:cNvSpPr>
            <a:spLocks noGrp="1"/>
          </p:cNvSpPr>
          <p:nvPr>
            <p:ph type="title"/>
          </p:nvPr>
        </p:nvSpPr>
        <p:spPr/>
        <p:txBody>
          <a:bodyPr/>
          <a:lstStyle/>
          <a:p>
            <a:r>
              <a:rPr lang="en-US" b="1" dirty="0"/>
              <a:t>Contractor Selection</a:t>
            </a:r>
          </a:p>
        </p:txBody>
      </p:sp>
      <p:sp>
        <p:nvSpPr>
          <p:cNvPr id="8" name="Content Placeholder 7">
            <a:extLst>
              <a:ext uri="{FF2B5EF4-FFF2-40B4-BE49-F238E27FC236}">
                <a16:creationId xmlns:a16="http://schemas.microsoft.com/office/drawing/2014/main" id="{7F492B0D-5D62-43E3-9909-F7A1E7A064A9}"/>
              </a:ext>
            </a:extLst>
          </p:cNvPr>
          <p:cNvSpPr>
            <a:spLocks noGrp="1"/>
          </p:cNvSpPr>
          <p:nvPr>
            <p:ph idx="1"/>
          </p:nvPr>
        </p:nvSpPr>
        <p:spPr/>
        <p:txBody>
          <a:bodyPr>
            <a:normAutofit/>
          </a:bodyPr>
          <a:lstStyle/>
          <a:p>
            <a:r>
              <a:rPr lang="en-US" sz="2800" dirty="0"/>
              <a:t>Trico does not sell or install solar systems. </a:t>
            </a:r>
          </a:p>
          <a:p>
            <a:r>
              <a:rPr lang="en-US" sz="2800" dirty="0"/>
              <a:t>The third-party contractor is selected by the member. </a:t>
            </a:r>
          </a:p>
          <a:p>
            <a:r>
              <a:rPr lang="en-US" sz="2800" dirty="0"/>
              <a:t>It is recommended to contact a minimum of three contractors. </a:t>
            </a:r>
          </a:p>
        </p:txBody>
      </p:sp>
    </p:spTree>
    <p:extLst>
      <p:ext uri="{BB962C8B-B14F-4D97-AF65-F5344CB8AC3E}">
        <p14:creationId xmlns:p14="http://schemas.microsoft.com/office/powerpoint/2010/main" val="2909451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DBC6-FD9A-4E42-A190-4FA01443E537}"/>
              </a:ext>
            </a:extLst>
          </p:cNvPr>
          <p:cNvSpPr>
            <a:spLocks noGrp="1"/>
          </p:cNvSpPr>
          <p:nvPr>
            <p:ph type="title"/>
          </p:nvPr>
        </p:nvSpPr>
        <p:spPr/>
        <p:txBody>
          <a:bodyPr/>
          <a:lstStyle/>
          <a:p>
            <a:r>
              <a:rPr lang="en-US" dirty="0"/>
              <a:t>How do I find a contractor?</a:t>
            </a:r>
          </a:p>
        </p:txBody>
      </p:sp>
      <p:sp>
        <p:nvSpPr>
          <p:cNvPr id="3" name="Content Placeholder 2">
            <a:extLst>
              <a:ext uri="{FF2B5EF4-FFF2-40B4-BE49-F238E27FC236}">
                <a16:creationId xmlns:a16="http://schemas.microsoft.com/office/drawing/2014/main" id="{8F05D9FF-9DD6-4731-9273-0AF0723CC8B7}"/>
              </a:ext>
            </a:extLst>
          </p:cNvPr>
          <p:cNvSpPr>
            <a:spLocks noGrp="1"/>
          </p:cNvSpPr>
          <p:nvPr>
            <p:ph idx="1"/>
          </p:nvPr>
        </p:nvSpPr>
        <p:spPr/>
        <p:txBody>
          <a:bodyPr>
            <a:normAutofit/>
          </a:bodyPr>
          <a:lstStyle/>
          <a:p>
            <a:pPr>
              <a:spcBef>
                <a:spcPts val="0"/>
              </a:spcBef>
            </a:pPr>
            <a:r>
              <a:rPr lang="en-US" sz="2800" dirty="0"/>
              <a:t>Must have an active Contractor’s License in the state of AZ. </a:t>
            </a:r>
          </a:p>
          <a:p>
            <a:pPr>
              <a:spcBef>
                <a:spcPts val="0"/>
              </a:spcBef>
            </a:pPr>
            <a:endParaRPr lang="en-US" sz="1050" dirty="0"/>
          </a:p>
          <a:p>
            <a:pPr>
              <a:spcBef>
                <a:spcPts val="0"/>
              </a:spcBef>
            </a:pPr>
            <a:r>
              <a:rPr lang="en-US" sz="2800" dirty="0"/>
              <a:t>Self-installations require a licensed electrician to complete the final interconnection. </a:t>
            </a:r>
          </a:p>
          <a:p>
            <a:pPr>
              <a:spcBef>
                <a:spcPts val="0"/>
              </a:spcBef>
            </a:pPr>
            <a:endParaRPr lang="en-US" sz="1050" dirty="0"/>
          </a:p>
          <a:p>
            <a:pPr>
              <a:spcBef>
                <a:spcPts val="0"/>
              </a:spcBef>
            </a:pPr>
            <a:r>
              <a:rPr lang="en-US" sz="2800" dirty="0"/>
              <a:t>The Arizona Registrar of Contractors provides a search option for licensed contractors. </a:t>
            </a:r>
          </a:p>
          <a:p>
            <a:pPr>
              <a:spcBef>
                <a:spcPts val="0"/>
              </a:spcBef>
            </a:pPr>
            <a:endParaRPr lang="en-US" sz="1050" u="sng" dirty="0">
              <a:solidFill>
                <a:srgbClr val="0000FF"/>
              </a:solidFill>
              <a:effectLst/>
              <a:ea typeface="Cambria" panose="02040503050406030204" pitchFamily="18" charset="0"/>
              <a:cs typeface="Times New Roman" panose="02020603050405020304" pitchFamily="18" charset="0"/>
              <a:hlinkClick r:id="rId2"/>
            </a:endParaRPr>
          </a:p>
          <a:p>
            <a:pPr>
              <a:spcBef>
                <a:spcPts val="0"/>
              </a:spcBef>
            </a:pPr>
            <a:r>
              <a:rPr lang="en-US" sz="2800" u="sng" dirty="0">
                <a:solidFill>
                  <a:srgbClr val="0000FF"/>
                </a:solidFill>
                <a:effectLst/>
                <a:ea typeface="Cambria" panose="02040503050406030204" pitchFamily="18" charset="0"/>
                <a:cs typeface="Times New Roman" panose="02020603050405020304" pitchFamily="18" charset="0"/>
                <a:hlinkClick r:id="rId2"/>
              </a:rPr>
              <a:t>https://roc.az.gov/contractor-search</a:t>
            </a:r>
            <a:endParaRPr lang="en-US" sz="2800" dirty="0"/>
          </a:p>
        </p:txBody>
      </p:sp>
      <p:sp>
        <p:nvSpPr>
          <p:cNvPr id="4" name="Slide Number Placeholder 3">
            <a:extLst>
              <a:ext uri="{FF2B5EF4-FFF2-40B4-BE49-F238E27FC236}">
                <a16:creationId xmlns:a16="http://schemas.microsoft.com/office/drawing/2014/main" id="{B4828F4B-4FA1-4A13-9177-8C11808CA527}"/>
              </a:ext>
            </a:extLst>
          </p:cNvPr>
          <p:cNvSpPr>
            <a:spLocks noGrp="1"/>
          </p:cNvSpPr>
          <p:nvPr>
            <p:ph type="sldNum" sz="quarter" idx="12"/>
          </p:nvPr>
        </p:nvSpPr>
        <p:spPr/>
        <p:txBody>
          <a:bodyPr/>
          <a:lstStyle/>
          <a:p>
            <a:fld id="{EC855419-9AA1-024B-A0BD-7BF19EEAC683}" type="slidenum">
              <a:rPr lang="en-US" smtClean="0"/>
              <a:t>9</a:t>
            </a:fld>
            <a:endParaRPr lang="en-US"/>
          </a:p>
        </p:txBody>
      </p:sp>
    </p:spTree>
    <p:extLst>
      <p:ext uri="{BB962C8B-B14F-4D97-AF65-F5344CB8AC3E}">
        <p14:creationId xmlns:p14="http://schemas.microsoft.com/office/powerpoint/2010/main" val="117239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4288</TotalTime>
  <Words>1140</Words>
  <Application>Microsoft Office PowerPoint</Application>
  <PresentationFormat>On-screen Show (4:3)</PresentationFormat>
  <Paragraphs>191</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Cambria</vt:lpstr>
      <vt:lpstr>Courier New</vt:lpstr>
      <vt:lpstr>Lato</vt:lpstr>
      <vt:lpstr>Symbol</vt:lpstr>
      <vt:lpstr>Wingdings</vt:lpstr>
      <vt:lpstr>Office Theme</vt:lpstr>
      <vt:lpstr>PowerPoint Presentation</vt:lpstr>
      <vt:lpstr> Welcome! </vt:lpstr>
      <vt:lpstr>Workshop Overview</vt:lpstr>
      <vt:lpstr>Workshop Topics</vt:lpstr>
      <vt:lpstr>Trico’s Community Scale Resources</vt:lpstr>
      <vt:lpstr>SunWatts Member Installed Solar</vt:lpstr>
      <vt:lpstr>Considering going Solar?</vt:lpstr>
      <vt:lpstr>Contractor Selection</vt:lpstr>
      <vt:lpstr>How do I find a contractor?</vt:lpstr>
      <vt:lpstr>Do your Research…</vt:lpstr>
      <vt:lpstr>What Questions do I ask?</vt:lpstr>
      <vt:lpstr>Contractor Responsibilities</vt:lpstr>
      <vt:lpstr>Interconnection Application Process</vt:lpstr>
      <vt:lpstr>Application Documentation</vt:lpstr>
      <vt:lpstr>What do I review before signing?</vt:lpstr>
      <vt:lpstr>What do I review before signing?</vt:lpstr>
      <vt:lpstr>Application Submitted</vt:lpstr>
      <vt:lpstr>System Installed</vt:lpstr>
      <vt:lpstr>Trico Final Inspection</vt:lpstr>
      <vt:lpstr>Renewable Energy Rate Tariffs</vt:lpstr>
      <vt:lpstr>Sunwatts Webpage Demo</vt:lpstr>
      <vt:lpstr>Educational Resources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Morrison</dc:creator>
  <cp:lastModifiedBy>Chelsea Morrison</cp:lastModifiedBy>
  <cp:revision>58</cp:revision>
  <dcterms:created xsi:type="dcterms:W3CDTF">2020-10-15T21:59:54Z</dcterms:created>
  <dcterms:modified xsi:type="dcterms:W3CDTF">2022-06-23T19:11:13Z</dcterms:modified>
</cp:coreProperties>
</file>