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A53FA06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C_4D2AF25F.xml" ContentType="application/vnd.ms-powerpoint.comments+xml"/>
  <Override PartName="/ppt/notesSlides/notesSlide8.xml" ContentType="application/vnd.openxmlformats-officedocument.presentationml.notesSlide+xml"/>
  <Override PartName="/ppt/comments/modernComment_11B_DF997B8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256" r:id="rId2"/>
    <p:sldId id="257" r:id="rId3"/>
    <p:sldId id="258" r:id="rId4"/>
    <p:sldId id="285" r:id="rId5"/>
    <p:sldId id="277" r:id="rId6"/>
    <p:sldId id="266" r:id="rId7"/>
    <p:sldId id="280" r:id="rId8"/>
    <p:sldId id="279" r:id="rId9"/>
    <p:sldId id="273" r:id="rId10"/>
    <p:sldId id="281" r:id="rId11"/>
    <p:sldId id="284" r:id="rId12"/>
    <p:sldId id="282" r:id="rId13"/>
    <p:sldId id="283" r:id="rId14"/>
    <p:sldId id="271" r:id="rId15"/>
    <p:sldId id="274" r:id="rId16"/>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224848-AB3C-5B08-3254-C99ACB238C36}" name="Chelsea Morrison" initials="CM" userId="Chelsea Morriso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lsea Morrison" initials="CM" lastIdx="1" clrIdx="0">
    <p:extLst>
      <p:ext uri="{19B8F6BF-5375-455C-9EA6-DF929625EA0E}">
        <p15:presenceInfo xmlns:p15="http://schemas.microsoft.com/office/powerpoint/2012/main" userId="S::cmorrison@trico.coop::1f88d6fa-8fa8-4135-92ea-e182c67661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712" autoAdjust="0"/>
  </p:normalViewPr>
  <p:slideViewPr>
    <p:cSldViewPr snapToGrid="0" snapToObjects="1">
      <p:cViewPr varScale="1">
        <p:scale>
          <a:sx n="105" d="100"/>
          <a:sy n="105" d="100"/>
        </p:scale>
        <p:origin x="17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modernComment_102_A53FA068.xml><?xml version="1.0" encoding="utf-8"?>
<p188:cmLst xmlns:a="http://schemas.openxmlformats.org/drawingml/2006/main" xmlns:r="http://schemas.openxmlformats.org/officeDocument/2006/relationships" xmlns:p188="http://schemas.microsoft.com/office/powerpoint/2018/8/main">
  <p188:cm id="{625D9AE8-2936-4A4E-9717-3B91282F53C4}" authorId="{91224848-AB3C-5B08-3254-C99ACB238C36}" created="2022-08-02T16:00:36.423">
    <pc:sldMkLst xmlns:pc="http://schemas.microsoft.com/office/powerpoint/2013/main/command">
      <pc:docMk/>
      <pc:sldMk cId="2772410472" sldId="258"/>
    </pc:sldMkLst>
    <p188:txBody>
      <a:bodyPr/>
      <a:lstStyle/>
      <a:p>
        <a:r>
          <a:rPr lang="en-US"/>
          <a:t>Is there a way to make this website an actual link?</a:t>
        </a:r>
      </a:p>
    </p188:txBody>
  </p188:cm>
</p188:cmLst>
</file>

<file path=ppt/comments/modernComment_11B_DF997B8A.xml><?xml version="1.0" encoding="utf-8"?>
<p188:cmLst xmlns:a="http://schemas.openxmlformats.org/drawingml/2006/main" xmlns:r="http://schemas.openxmlformats.org/officeDocument/2006/relationships" xmlns:p188="http://schemas.microsoft.com/office/powerpoint/2018/8/main">
  <p188:cm id="{18EF253C-2890-4678-BE14-08F0E3E1F10C}" authorId="{91224848-AB3C-5B08-3254-C99ACB238C36}" created="2022-08-02T16:09:04.694">
    <pc:sldMkLst xmlns:pc="http://schemas.microsoft.com/office/powerpoint/2013/main/command">
      <pc:docMk/>
      <pc:sldMk cId="3751377802" sldId="283"/>
    </pc:sldMkLst>
    <p188:txBody>
      <a:bodyPr/>
      <a:lstStyle/>
      <a:p>
        <a:r>
          <a:rPr lang="en-US"/>
          <a:t>I would add a snapshot of the actual Ask Question button also so they know where to start the question. 
Maybe the screen shot of the question thread can include an example that has a thread in it. </a:t>
        </a:r>
      </a:p>
    </p188:txBody>
  </p188:cm>
</p188:cmLst>
</file>

<file path=ppt/comments/modernComment_11C_4D2AF25F.xml><?xml version="1.0" encoding="utf-8"?>
<p188:cmLst xmlns:a="http://schemas.openxmlformats.org/drawingml/2006/main" xmlns:r="http://schemas.openxmlformats.org/officeDocument/2006/relationships" xmlns:p188="http://schemas.microsoft.com/office/powerpoint/2018/8/main">
  <p188:cm id="{5D798470-D09B-4FF8-B376-C9BA4E8F2D07}" authorId="{91224848-AB3C-5B08-3254-C99ACB238C36}" created="2022-08-02T16:07:19.227">
    <ac:deMkLst xmlns:ac="http://schemas.microsoft.com/office/drawing/2013/main/command">
      <pc:docMk xmlns:pc="http://schemas.microsoft.com/office/powerpoint/2013/main/command"/>
      <pc:sldMk xmlns:pc="http://schemas.microsoft.com/office/powerpoint/2013/main/command" cId="1294660191" sldId="284"/>
      <ac:spMk id="6" creationId="{8B257EFA-E4E5-0286-9621-A254323229A2}"/>
    </ac:deMkLst>
    <p188:txBody>
      <a:bodyPr/>
      <a:lstStyle/>
      <a:p>
        <a:r>
          <a:rPr lang="en-US"/>
          <a:t>Can we manipulate the text box so the logo does not overwrite the text?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180AD4-3E50-4973-BA36-CBE2D943F7B1}"/>
              </a:ext>
            </a:extLst>
          </p:cNvPr>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2F8C067A-251B-494C-AD00-9D1E8C875149}"/>
              </a:ext>
            </a:extLst>
          </p:cNvPr>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7C7CB6D3-9883-43E9-A60C-75489548FF7D}" type="datetimeFigureOut">
              <a:rPr lang="en-US" smtClean="0"/>
              <a:t>8/18/2022</a:t>
            </a:fld>
            <a:endParaRPr lang="en-US"/>
          </a:p>
        </p:txBody>
      </p:sp>
      <p:sp>
        <p:nvSpPr>
          <p:cNvPr id="4" name="Footer Placeholder 3">
            <a:extLst>
              <a:ext uri="{FF2B5EF4-FFF2-40B4-BE49-F238E27FC236}">
                <a16:creationId xmlns:a16="http://schemas.microsoft.com/office/drawing/2014/main" id="{540961F8-CFF1-42B9-8F8A-1931034B42C1}"/>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95253F-C5FB-405E-B11A-7806D1CED482}"/>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F24EAB81-4AAD-4182-AAC4-225A102A4E53}" type="slidenum">
              <a:rPr lang="en-US" smtClean="0"/>
              <a:t>‹#›</a:t>
            </a:fld>
            <a:endParaRPr lang="en-US"/>
          </a:p>
        </p:txBody>
      </p:sp>
    </p:spTree>
    <p:extLst>
      <p:ext uri="{BB962C8B-B14F-4D97-AF65-F5344CB8AC3E}">
        <p14:creationId xmlns:p14="http://schemas.microsoft.com/office/powerpoint/2010/main" val="643698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F16FDA0-A03F-4985-99DB-F2B5BDA9C1B0}" type="datetimeFigureOut">
              <a:rPr lang="en-US" smtClean="0"/>
              <a:t>8/18/2022</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768E6253-CA8D-40EC-B23F-B88104BB91E6}" type="slidenum">
              <a:rPr lang="en-US" smtClean="0"/>
              <a:t>‹#›</a:t>
            </a:fld>
            <a:endParaRPr lang="en-US"/>
          </a:p>
        </p:txBody>
      </p:sp>
    </p:spTree>
    <p:extLst>
      <p:ext uri="{BB962C8B-B14F-4D97-AF65-F5344CB8AC3E}">
        <p14:creationId xmlns:p14="http://schemas.microsoft.com/office/powerpoint/2010/main" val="355362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E6253-CA8D-40EC-B23F-B88104BB91E6}" type="slidenum">
              <a:rPr lang="en-US" smtClean="0"/>
              <a:t>1</a:t>
            </a:fld>
            <a:endParaRPr lang="en-US"/>
          </a:p>
        </p:txBody>
      </p:sp>
    </p:spTree>
    <p:extLst>
      <p:ext uri="{BB962C8B-B14F-4D97-AF65-F5344CB8AC3E}">
        <p14:creationId xmlns:p14="http://schemas.microsoft.com/office/powerpoint/2010/main" val="71473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E6253-CA8D-40EC-B23F-B88104BB91E6}" type="slidenum">
              <a:rPr lang="en-US" smtClean="0"/>
              <a:t>15</a:t>
            </a:fld>
            <a:endParaRPr lang="en-US"/>
          </a:p>
        </p:txBody>
      </p:sp>
    </p:spTree>
    <p:extLst>
      <p:ext uri="{BB962C8B-B14F-4D97-AF65-F5344CB8AC3E}">
        <p14:creationId xmlns:p14="http://schemas.microsoft.com/office/powerpoint/2010/main" val="240232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E6253-CA8D-40EC-B23F-B88104BB91E6}" type="slidenum">
              <a:rPr lang="en-US" smtClean="0"/>
              <a:t>2</a:t>
            </a:fld>
            <a:endParaRPr lang="en-US"/>
          </a:p>
        </p:txBody>
      </p:sp>
    </p:spTree>
    <p:extLst>
      <p:ext uri="{BB962C8B-B14F-4D97-AF65-F5344CB8AC3E}">
        <p14:creationId xmlns:p14="http://schemas.microsoft.com/office/powerpoint/2010/main" val="32840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E6253-CA8D-40EC-B23F-B88104BB91E6}" type="slidenum">
              <a:rPr lang="en-US" smtClean="0"/>
              <a:t>3</a:t>
            </a:fld>
            <a:endParaRPr lang="en-US"/>
          </a:p>
        </p:txBody>
      </p:sp>
    </p:spTree>
    <p:extLst>
      <p:ext uri="{BB962C8B-B14F-4D97-AF65-F5344CB8AC3E}">
        <p14:creationId xmlns:p14="http://schemas.microsoft.com/office/powerpoint/2010/main" val="8387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E6253-CA8D-40EC-B23F-B88104BB91E6}" type="slidenum">
              <a:rPr lang="en-US" smtClean="0"/>
              <a:t>5</a:t>
            </a:fld>
            <a:endParaRPr lang="en-US"/>
          </a:p>
        </p:txBody>
      </p:sp>
    </p:spTree>
    <p:extLst>
      <p:ext uri="{BB962C8B-B14F-4D97-AF65-F5344CB8AC3E}">
        <p14:creationId xmlns:p14="http://schemas.microsoft.com/office/powerpoint/2010/main" val="360672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E6253-CA8D-40EC-B23F-B88104BB91E6}" type="slidenum">
              <a:rPr lang="en-US" smtClean="0"/>
              <a:t>6</a:t>
            </a:fld>
            <a:endParaRPr lang="en-US"/>
          </a:p>
        </p:txBody>
      </p:sp>
    </p:spTree>
    <p:extLst>
      <p:ext uri="{BB962C8B-B14F-4D97-AF65-F5344CB8AC3E}">
        <p14:creationId xmlns:p14="http://schemas.microsoft.com/office/powerpoint/2010/main" val="518105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8E6253-CA8D-40EC-B23F-B88104BB91E6}" type="slidenum">
              <a:rPr lang="en-US" smtClean="0"/>
              <a:t>9</a:t>
            </a:fld>
            <a:endParaRPr lang="en-US"/>
          </a:p>
        </p:txBody>
      </p:sp>
    </p:spTree>
    <p:extLst>
      <p:ext uri="{BB962C8B-B14F-4D97-AF65-F5344CB8AC3E}">
        <p14:creationId xmlns:p14="http://schemas.microsoft.com/office/powerpoint/2010/main" val="273886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8E6253-CA8D-40EC-B23F-B88104BB91E6}" type="slidenum">
              <a:rPr lang="en-US" smtClean="0"/>
              <a:t>11</a:t>
            </a:fld>
            <a:endParaRPr lang="en-US"/>
          </a:p>
        </p:txBody>
      </p:sp>
    </p:spTree>
    <p:extLst>
      <p:ext uri="{BB962C8B-B14F-4D97-AF65-F5344CB8AC3E}">
        <p14:creationId xmlns:p14="http://schemas.microsoft.com/office/powerpoint/2010/main" val="249994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changes are needed to an application, please check if it Changes Form is available on the View/Edit screen under Available Forms. If it is not there, please email or call and we will open the form for you. The Changes Form is specifically for actual changes to the plans and/or application.</a:t>
            </a:r>
          </a:p>
          <a:p>
            <a:endParaRPr lang="en-US" dirty="0"/>
          </a:p>
        </p:txBody>
      </p:sp>
      <p:sp>
        <p:nvSpPr>
          <p:cNvPr id="4" name="Slide Number Placeholder 3"/>
          <p:cNvSpPr>
            <a:spLocks noGrp="1"/>
          </p:cNvSpPr>
          <p:nvPr>
            <p:ph type="sldNum" sz="quarter" idx="5"/>
          </p:nvPr>
        </p:nvSpPr>
        <p:spPr/>
        <p:txBody>
          <a:bodyPr/>
          <a:lstStyle/>
          <a:p>
            <a:fld id="{768E6253-CA8D-40EC-B23F-B88104BB91E6}" type="slidenum">
              <a:rPr lang="en-US" smtClean="0"/>
              <a:t>13</a:t>
            </a:fld>
            <a:endParaRPr lang="en-US"/>
          </a:p>
        </p:txBody>
      </p:sp>
    </p:spTree>
    <p:extLst>
      <p:ext uri="{BB962C8B-B14F-4D97-AF65-F5344CB8AC3E}">
        <p14:creationId xmlns:p14="http://schemas.microsoft.com/office/powerpoint/2010/main" val="36078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timeframe may change dependent upon workload for our meter techs*</a:t>
            </a:r>
          </a:p>
        </p:txBody>
      </p:sp>
      <p:sp>
        <p:nvSpPr>
          <p:cNvPr id="4" name="Slide Number Placeholder 3"/>
          <p:cNvSpPr>
            <a:spLocks noGrp="1"/>
          </p:cNvSpPr>
          <p:nvPr>
            <p:ph type="sldNum" sz="quarter" idx="5"/>
          </p:nvPr>
        </p:nvSpPr>
        <p:spPr/>
        <p:txBody>
          <a:bodyPr/>
          <a:lstStyle/>
          <a:p>
            <a:fld id="{768E6253-CA8D-40EC-B23F-B88104BB91E6}" type="slidenum">
              <a:rPr lang="en-US" smtClean="0"/>
              <a:t>14</a:t>
            </a:fld>
            <a:endParaRPr lang="en-US"/>
          </a:p>
        </p:txBody>
      </p:sp>
    </p:spTree>
    <p:extLst>
      <p:ext uri="{BB962C8B-B14F-4D97-AF65-F5344CB8AC3E}">
        <p14:creationId xmlns:p14="http://schemas.microsoft.com/office/powerpoint/2010/main" val="338879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C57B25-92DA-4514-B89A-7F9614C46086}"/>
              </a:ext>
            </a:extLst>
          </p:cNvPr>
          <p:cNvPicPr>
            <a:picLocks noChangeAspect="1"/>
          </p:cNvPicPr>
          <p:nvPr userDrawn="1"/>
        </p:nvPicPr>
        <p:blipFill>
          <a:blip r:embed="rId2"/>
          <a:srcRect/>
          <a:stretch/>
        </p:blipFill>
        <p:spPr>
          <a:xfrm>
            <a:off x="23197" y="17398"/>
            <a:ext cx="9097604" cy="6823203"/>
          </a:xfrm>
          <a:prstGeom prst="rect">
            <a:avLst/>
          </a:prstGeom>
        </p:spPr>
      </p:pic>
      <p:sp>
        <p:nvSpPr>
          <p:cNvPr id="3" name="Subtitle 2"/>
          <p:cNvSpPr>
            <a:spLocks noGrp="1"/>
          </p:cNvSpPr>
          <p:nvPr>
            <p:ph type="subTitle" idx="1" hasCustomPrompt="1"/>
          </p:nvPr>
        </p:nvSpPr>
        <p:spPr>
          <a:xfrm>
            <a:off x="1371600" y="670560"/>
            <a:ext cx="6400800" cy="1066800"/>
          </a:xfrm>
        </p:spPr>
        <p:txBody>
          <a:bodyPr>
            <a:norm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D2FE-308C-4866-93F9-4C14C78E294E}" type="datetime1">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1A71BF-ECB3-4CF6-ACC0-C21AD5679B89}" type="datetime1">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F6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4F61"/>
                </a:solidFill>
              </a:defRPr>
            </a:lvl1pPr>
            <a:lvl2pPr>
              <a:defRPr>
                <a:solidFill>
                  <a:srgbClr val="004F61"/>
                </a:solidFill>
              </a:defRPr>
            </a:lvl2pPr>
            <a:lvl3pPr>
              <a:defRPr>
                <a:solidFill>
                  <a:srgbClr val="004F61"/>
                </a:solidFill>
              </a:defRPr>
            </a:lvl3pPr>
            <a:lvl4pPr>
              <a:defRPr>
                <a:solidFill>
                  <a:srgbClr val="004F61"/>
                </a:solidFill>
              </a:defRPr>
            </a:lvl4pPr>
            <a:lvl5pPr>
              <a:defRPr>
                <a:solidFill>
                  <a:srgbClr val="004F6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9B1D424-6AF3-4743-8E94-9A7DA79AD32E}" type="datetime1">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102D1B-D5F2-44F1-97A9-F283E12D1C72}" type="datetime1">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E0A42E-D0DE-434F-B3AD-F3ECB101F676}" type="datetime1">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B3808F-38A6-4F81-B74C-A881929D34B5}" type="datetime1">
              <a:rPr lang="en-US" smtClean="0"/>
              <a:t>8/18/2022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768A12-359F-45F6-8D94-229BCD5AFA2A}" type="datetime1">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4B34DA-E046-4FD4-A777-893F389FC963}" type="datetime1">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55419-9AA1-024B-A0BD-7BF19EEAC683}" type="slidenum">
              <a:rPr lang="en-US" smtClean="0"/>
              <a:t>‹#›</a:t>
            </a:fld>
            <a:endParaRPr lang="en-US"/>
          </a:p>
        </p:txBody>
      </p:sp>
      <p:pic>
        <p:nvPicPr>
          <p:cNvPr id="5" name="Picture 4">
            <a:extLst>
              <a:ext uri="{FF2B5EF4-FFF2-40B4-BE49-F238E27FC236}">
                <a16:creationId xmlns:a16="http://schemas.microsoft.com/office/drawing/2014/main" id="{B5FBBC61-83A8-413B-B8AD-AF958C07B2D7}"/>
              </a:ext>
            </a:extLst>
          </p:cNvPr>
          <p:cNvPicPr>
            <a:picLocks noChangeAspect="1"/>
          </p:cNvPicPr>
          <p:nvPr userDrawn="1"/>
        </p:nvPicPr>
        <p:blipFill>
          <a:blip r:embed="rId2"/>
          <a:srcRect/>
          <a:stretch/>
        </p:blipFill>
        <p:spPr>
          <a:xfrm>
            <a:off x="6863477" y="5784733"/>
            <a:ext cx="1817845" cy="57161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D61B7A-4155-44EF-ABAA-66A2F30D0748}" type="datetime1">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C8E1BD-D6F8-4510-B16C-583E10D663CC}" type="datetime1">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55419-9AA1-024B-A0BD-7BF19EEAC68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2AEA0B-5C5C-45FF-9E29-2E2AC808716F}"/>
              </a:ext>
            </a:extLst>
          </p:cNvPr>
          <p:cNvPicPr>
            <a:picLocks noChangeAspect="1"/>
          </p:cNvPicPr>
          <p:nvPr userDrawn="1"/>
        </p:nvPicPr>
        <p:blipFill>
          <a:blip r:embed="rId13"/>
          <a:srcRect/>
          <a:stretch/>
        </p:blipFill>
        <p:spPr>
          <a:xfrm>
            <a:off x="6341" y="4756"/>
            <a:ext cx="9131317" cy="684848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BB3A6-92E5-4B6E-B07D-82DD1F79EC83}" type="datetime1">
              <a:rPr lang="en-US" smtClean="0"/>
              <a:t>8/18/2022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55419-9AA1-024B-A0BD-7BF19EEAC68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rgbClr val="004F61"/>
          </a:solidFill>
          <a:latin typeface="+mj-lt"/>
          <a:ea typeface="Source Sans Pro" panose="020B0503030403020204" pitchFamily="34" charset="0"/>
          <a:cs typeface="+mj-cs"/>
        </a:defRPr>
      </a:lvl1pPr>
    </p:titleStyle>
    <p:bodyStyle>
      <a:lvl1pPr marL="342900" indent="-342900" algn="l" defTabSz="457200" rtl="0" eaLnBrk="1" latinLnBrk="0" hangingPunct="1">
        <a:spcBef>
          <a:spcPct val="20000"/>
        </a:spcBef>
        <a:buFont typeface="Arial"/>
        <a:buChar char="•"/>
        <a:defRPr sz="3200" kern="1200">
          <a:solidFill>
            <a:srgbClr val="004F61"/>
          </a:solidFill>
          <a:latin typeface="+mj-lt"/>
          <a:ea typeface="Source Sans Pro" panose="020B0503030403020204" pitchFamily="34" charset="0"/>
          <a:cs typeface="+mn-cs"/>
        </a:defRPr>
      </a:lvl1pPr>
      <a:lvl2pPr marL="742950" indent="-285750" algn="l" defTabSz="457200" rtl="0" eaLnBrk="1" latinLnBrk="0" hangingPunct="1">
        <a:spcBef>
          <a:spcPct val="20000"/>
        </a:spcBef>
        <a:buFont typeface="Arial"/>
        <a:buChar char="–"/>
        <a:defRPr sz="2800" kern="1200">
          <a:solidFill>
            <a:srgbClr val="004F61"/>
          </a:solidFill>
          <a:latin typeface="+mj-lt"/>
          <a:ea typeface="Source Sans Pro" panose="020B0503030403020204" pitchFamily="34" charset="0"/>
          <a:cs typeface="+mn-cs"/>
        </a:defRPr>
      </a:lvl2pPr>
      <a:lvl3pPr marL="1143000" indent="-228600" algn="l" defTabSz="457200" rtl="0" eaLnBrk="1" latinLnBrk="0" hangingPunct="1">
        <a:spcBef>
          <a:spcPct val="20000"/>
        </a:spcBef>
        <a:buFont typeface="Arial"/>
        <a:buChar char="•"/>
        <a:defRPr sz="2400" kern="1200">
          <a:solidFill>
            <a:srgbClr val="004F61"/>
          </a:solidFill>
          <a:latin typeface="+mj-lt"/>
          <a:ea typeface="Source Sans Pro" panose="020B0503030403020204" pitchFamily="34" charset="0"/>
          <a:cs typeface="+mn-cs"/>
        </a:defRPr>
      </a:lvl3pPr>
      <a:lvl4pPr marL="1600200" indent="-228600" algn="l" defTabSz="457200" rtl="0" eaLnBrk="1" latinLnBrk="0" hangingPunct="1">
        <a:spcBef>
          <a:spcPct val="20000"/>
        </a:spcBef>
        <a:buFont typeface="Arial"/>
        <a:buChar char="–"/>
        <a:defRPr sz="2000" kern="1200">
          <a:solidFill>
            <a:srgbClr val="004F61"/>
          </a:solidFill>
          <a:latin typeface="+mj-lt"/>
          <a:ea typeface="Source Sans Pro" panose="020B0503030403020204" pitchFamily="34" charset="0"/>
          <a:cs typeface="+mn-cs"/>
        </a:defRPr>
      </a:lvl4pPr>
      <a:lvl5pPr marL="2057400" indent="-228600" algn="l" defTabSz="457200" rtl="0" eaLnBrk="1" latinLnBrk="0" hangingPunct="1">
        <a:spcBef>
          <a:spcPct val="20000"/>
        </a:spcBef>
        <a:buFont typeface="Arial"/>
        <a:buChar char="»"/>
        <a:defRPr sz="2000" kern="1200">
          <a:solidFill>
            <a:srgbClr val="004F61"/>
          </a:solidFill>
          <a:latin typeface="+mj-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C_4D2AF25F.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1B_DF997B8A.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Sunwatts@trico.coop"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A53FA06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trico.coop/sustainable-energy/member-installed-solar/" TargetMode="Externa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www.trico.coop/sustainable-energy/member-installed-solar/"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23B0F0B-3130-4BE8-A939-B25AA58885AB}"/>
              </a:ext>
            </a:extLst>
          </p:cNvPr>
          <p:cNvSpPr>
            <a:spLocks noGrp="1"/>
          </p:cNvSpPr>
          <p:nvPr>
            <p:ph type="subTitle" idx="1"/>
          </p:nvPr>
        </p:nvSpPr>
        <p:spPr/>
        <p:txBody>
          <a:bodyPr>
            <a:noAutofit/>
          </a:bodyPr>
          <a:lstStyle/>
          <a:p>
            <a:r>
              <a:rPr lang="en-US" sz="5400" b="1" dirty="0"/>
              <a:t>Solar Program Overview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74716B-9586-2B59-A58B-33C77BBAA629}"/>
              </a:ext>
            </a:extLst>
          </p:cNvPr>
          <p:cNvSpPr>
            <a:spLocks noGrp="1"/>
          </p:cNvSpPr>
          <p:nvPr>
            <p:ph type="title"/>
          </p:nvPr>
        </p:nvSpPr>
        <p:spPr>
          <a:xfrm>
            <a:off x="457200" y="0"/>
            <a:ext cx="3008313" cy="1162050"/>
          </a:xfrm>
        </p:spPr>
        <p:txBody>
          <a:bodyPr anchor="b">
            <a:normAutofit/>
          </a:bodyPr>
          <a:lstStyle/>
          <a:p>
            <a:r>
              <a:rPr lang="en-US" dirty="0"/>
              <a:t>Interconnection Process - PowerClerk</a:t>
            </a:r>
          </a:p>
        </p:txBody>
      </p:sp>
      <p:pic>
        <p:nvPicPr>
          <p:cNvPr id="8" name="Content Placeholder 7">
            <a:extLst>
              <a:ext uri="{FF2B5EF4-FFF2-40B4-BE49-F238E27FC236}">
                <a16:creationId xmlns:a16="http://schemas.microsoft.com/office/drawing/2014/main" id="{556C4B1F-B26F-CB5F-81CF-CC5B9020D67C}"/>
              </a:ext>
            </a:extLst>
          </p:cNvPr>
          <p:cNvPicPr>
            <a:picLocks noGrp="1" noChangeAspect="1"/>
          </p:cNvPicPr>
          <p:nvPr>
            <p:ph idx="1"/>
          </p:nvPr>
        </p:nvPicPr>
        <p:blipFill>
          <a:blip r:embed="rId2"/>
          <a:stretch>
            <a:fillRect/>
          </a:stretch>
        </p:blipFill>
        <p:spPr>
          <a:xfrm>
            <a:off x="4011280" y="581025"/>
            <a:ext cx="4361942" cy="3576792"/>
          </a:xfrm>
          <a:noFill/>
        </p:spPr>
      </p:pic>
      <p:sp>
        <p:nvSpPr>
          <p:cNvPr id="13" name="Text Placeholder 3">
            <a:extLst>
              <a:ext uri="{FF2B5EF4-FFF2-40B4-BE49-F238E27FC236}">
                <a16:creationId xmlns:a16="http://schemas.microsoft.com/office/drawing/2014/main" id="{10C957F5-241B-F7C6-1940-C589D3559FF3}"/>
              </a:ext>
            </a:extLst>
          </p:cNvPr>
          <p:cNvSpPr>
            <a:spLocks noGrp="1"/>
          </p:cNvSpPr>
          <p:nvPr>
            <p:ph type="body" sz="half" idx="2"/>
          </p:nvPr>
        </p:nvSpPr>
        <p:spPr>
          <a:xfrm>
            <a:off x="457199" y="1243736"/>
            <a:ext cx="3008313" cy="1911604"/>
          </a:xfrm>
        </p:spPr>
        <p:txBody>
          <a:bodyPr>
            <a:normAutofit lnSpcReduction="10000"/>
          </a:bodyPr>
          <a:lstStyle/>
          <a:p>
            <a:pPr marL="285750" indent="-285750">
              <a:buFont typeface="Arial" panose="020B0604020202020204" pitchFamily="34" charset="0"/>
              <a:buChar char="•"/>
            </a:pPr>
            <a:r>
              <a:rPr lang="en-US" dirty="0"/>
              <a:t>Please utilize the member’s bill to ensure this information is accurate (the service address needs to be listed, not the mailing address).</a:t>
            </a:r>
          </a:p>
          <a:p>
            <a:pPr marL="285750" indent="-285750">
              <a:buFont typeface="Arial" panose="020B0604020202020204" pitchFamily="34" charset="0"/>
              <a:buChar char="•"/>
            </a:pPr>
            <a:r>
              <a:rPr lang="en-US" dirty="0"/>
              <a:t>The member’s email address is required</a:t>
            </a:r>
          </a:p>
          <a:p>
            <a:pPr marL="742950" lvl="1" indent="-285750">
              <a:buFont typeface="Arial" panose="020B0604020202020204" pitchFamily="34" charset="0"/>
              <a:buChar char="•"/>
            </a:pPr>
            <a:r>
              <a:rPr lang="en-US" dirty="0"/>
              <a:t>Applications will not be accepted if the email address belongs to the contractor. </a:t>
            </a:r>
          </a:p>
        </p:txBody>
      </p:sp>
      <p:sp>
        <p:nvSpPr>
          <p:cNvPr id="4" name="Slide Number Placeholder 3">
            <a:extLst>
              <a:ext uri="{FF2B5EF4-FFF2-40B4-BE49-F238E27FC236}">
                <a16:creationId xmlns:a16="http://schemas.microsoft.com/office/drawing/2014/main" id="{0356AA7E-655A-5547-E81E-5D59D5895E69}"/>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C855419-9AA1-024B-A0BD-7BF19EEAC683}" type="slidenum">
              <a:rPr lang="en-US" smtClean="0"/>
              <a:pPr>
                <a:spcAft>
                  <a:spcPts val="600"/>
                </a:spcAft>
              </a:pPr>
              <a:t>10</a:t>
            </a:fld>
            <a:endParaRPr lang="en-US"/>
          </a:p>
        </p:txBody>
      </p:sp>
      <p:pic>
        <p:nvPicPr>
          <p:cNvPr id="10" name="Picture 9">
            <a:extLst>
              <a:ext uri="{FF2B5EF4-FFF2-40B4-BE49-F238E27FC236}">
                <a16:creationId xmlns:a16="http://schemas.microsoft.com/office/drawing/2014/main" id="{6001CEEB-41DB-CD6D-F59A-C0ACAA3C2C74}"/>
              </a:ext>
            </a:extLst>
          </p:cNvPr>
          <p:cNvPicPr>
            <a:picLocks noChangeAspect="1"/>
          </p:cNvPicPr>
          <p:nvPr/>
        </p:nvPicPr>
        <p:blipFill>
          <a:blip r:embed="rId3"/>
          <a:stretch>
            <a:fillRect/>
          </a:stretch>
        </p:blipFill>
        <p:spPr>
          <a:xfrm>
            <a:off x="3337306" y="4299379"/>
            <a:ext cx="5709890" cy="1362360"/>
          </a:xfrm>
          <a:prstGeom prst="rect">
            <a:avLst/>
          </a:prstGeom>
        </p:spPr>
      </p:pic>
      <p:sp>
        <p:nvSpPr>
          <p:cNvPr id="12" name="Text Placeholder 3">
            <a:extLst>
              <a:ext uri="{FF2B5EF4-FFF2-40B4-BE49-F238E27FC236}">
                <a16:creationId xmlns:a16="http://schemas.microsoft.com/office/drawing/2014/main" id="{942A30D8-2EB2-285D-426C-D9142764A857}"/>
              </a:ext>
            </a:extLst>
          </p:cNvPr>
          <p:cNvSpPr txBox="1">
            <a:spLocks/>
          </p:cNvSpPr>
          <p:nvPr/>
        </p:nvSpPr>
        <p:spPr>
          <a:xfrm>
            <a:off x="457200" y="4499689"/>
            <a:ext cx="3008313" cy="116205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rgbClr val="004F61"/>
                </a:solidFill>
                <a:latin typeface="+mj-lt"/>
                <a:ea typeface="Source Sans Pro" panose="020B0503030403020204" pitchFamily="34" charset="0"/>
                <a:cs typeface="+mn-cs"/>
              </a:defRPr>
            </a:lvl1pPr>
            <a:lvl2pPr marL="457200" indent="0" algn="l" defTabSz="457200" rtl="0" eaLnBrk="1" latinLnBrk="0" hangingPunct="1">
              <a:spcBef>
                <a:spcPct val="20000"/>
              </a:spcBef>
              <a:buFont typeface="Arial"/>
              <a:buNone/>
              <a:defRPr sz="1200" kern="1200">
                <a:solidFill>
                  <a:srgbClr val="004F61"/>
                </a:solidFill>
                <a:latin typeface="+mj-lt"/>
                <a:ea typeface="Source Sans Pro" panose="020B0503030403020204" pitchFamily="34" charset="0"/>
                <a:cs typeface="+mn-cs"/>
              </a:defRPr>
            </a:lvl2pPr>
            <a:lvl3pPr marL="914400" indent="0" algn="l" defTabSz="457200" rtl="0" eaLnBrk="1" latinLnBrk="0" hangingPunct="1">
              <a:spcBef>
                <a:spcPct val="20000"/>
              </a:spcBef>
              <a:buFont typeface="Arial"/>
              <a:buNone/>
              <a:defRPr sz="1000" kern="1200">
                <a:solidFill>
                  <a:srgbClr val="004F61"/>
                </a:solidFill>
                <a:latin typeface="+mj-lt"/>
                <a:ea typeface="Source Sans Pro" panose="020B0503030403020204" pitchFamily="34" charset="0"/>
                <a:cs typeface="+mn-cs"/>
              </a:defRPr>
            </a:lvl3pPr>
            <a:lvl4pPr marL="1371600" indent="0" algn="l" defTabSz="457200" rtl="0" eaLnBrk="1" latinLnBrk="0" hangingPunct="1">
              <a:spcBef>
                <a:spcPct val="20000"/>
              </a:spcBef>
              <a:buFont typeface="Arial"/>
              <a:buNone/>
              <a:defRPr sz="900" kern="1200">
                <a:solidFill>
                  <a:srgbClr val="004F61"/>
                </a:solidFill>
                <a:latin typeface="+mj-lt"/>
                <a:ea typeface="Source Sans Pro" panose="020B0503030403020204" pitchFamily="34" charset="0"/>
                <a:cs typeface="+mn-cs"/>
              </a:defRPr>
            </a:lvl4pPr>
            <a:lvl5pPr marL="1828800" indent="0" algn="l" defTabSz="457200" rtl="0" eaLnBrk="1" latinLnBrk="0" hangingPunct="1">
              <a:spcBef>
                <a:spcPct val="20000"/>
              </a:spcBef>
              <a:buFont typeface="Arial"/>
              <a:buNone/>
              <a:defRPr sz="900" kern="1200">
                <a:solidFill>
                  <a:srgbClr val="004F61"/>
                </a:solidFill>
                <a:latin typeface="+mj-lt"/>
                <a:ea typeface="Source Sans Pro" panose="020B0503030403020204" pitchFamily="34" charset="0"/>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These two numbers are added together, and the sum of these numbers MUST match the System Quote that is uploaded.</a:t>
            </a:r>
          </a:p>
        </p:txBody>
      </p:sp>
    </p:spTree>
    <p:extLst>
      <p:ext uri="{BB962C8B-B14F-4D97-AF65-F5344CB8AC3E}">
        <p14:creationId xmlns:p14="http://schemas.microsoft.com/office/powerpoint/2010/main" val="325853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7039-FF03-8A73-F5C0-E73E18985754}"/>
              </a:ext>
            </a:extLst>
          </p:cNvPr>
          <p:cNvSpPr>
            <a:spLocks noGrp="1"/>
          </p:cNvSpPr>
          <p:nvPr>
            <p:ph type="title"/>
          </p:nvPr>
        </p:nvSpPr>
        <p:spPr>
          <a:xfrm>
            <a:off x="457200" y="-6081"/>
            <a:ext cx="8229600" cy="845578"/>
          </a:xfrm>
        </p:spPr>
        <p:txBody>
          <a:bodyPr/>
          <a:lstStyle/>
          <a:p>
            <a:r>
              <a:rPr lang="en-US" dirty="0"/>
              <a:t>Second Phase Applications</a:t>
            </a:r>
          </a:p>
        </p:txBody>
      </p:sp>
      <p:sp>
        <p:nvSpPr>
          <p:cNvPr id="3" name="Content Placeholder 2">
            <a:extLst>
              <a:ext uri="{FF2B5EF4-FFF2-40B4-BE49-F238E27FC236}">
                <a16:creationId xmlns:a16="http://schemas.microsoft.com/office/drawing/2014/main" id="{43F414B4-DF51-E613-8187-34EB4CE2A372}"/>
              </a:ext>
            </a:extLst>
          </p:cNvPr>
          <p:cNvSpPr>
            <a:spLocks noGrp="1"/>
          </p:cNvSpPr>
          <p:nvPr>
            <p:ph sz="half" idx="1"/>
          </p:nvPr>
        </p:nvSpPr>
        <p:spPr>
          <a:xfrm>
            <a:off x="411305" y="819025"/>
            <a:ext cx="4038600" cy="4525963"/>
          </a:xfrm>
        </p:spPr>
        <p:txBody>
          <a:bodyPr/>
          <a:lstStyle/>
          <a:p>
            <a:pPr marL="0" indent="0">
              <a:buNone/>
            </a:pPr>
            <a:r>
              <a:rPr lang="en-US" sz="1400" dirty="0"/>
              <a:t>When applying for a second phase, page 1 of the application will ask to select the type of second phase:</a:t>
            </a:r>
          </a:p>
        </p:txBody>
      </p:sp>
      <p:sp>
        <p:nvSpPr>
          <p:cNvPr id="5" name="Slide Number Placeholder 4">
            <a:extLst>
              <a:ext uri="{FF2B5EF4-FFF2-40B4-BE49-F238E27FC236}">
                <a16:creationId xmlns:a16="http://schemas.microsoft.com/office/drawing/2014/main" id="{2CF07B95-8251-2E66-9F5A-F15629F4B1B7}"/>
              </a:ext>
            </a:extLst>
          </p:cNvPr>
          <p:cNvSpPr>
            <a:spLocks noGrp="1"/>
          </p:cNvSpPr>
          <p:nvPr>
            <p:ph type="sldNum" sz="quarter" idx="12"/>
          </p:nvPr>
        </p:nvSpPr>
        <p:spPr/>
        <p:txBody>
          <a:bodyPr/>
          <a:lstStyle/>
          <a:p>
            <a:fld id="{EC855419-9AA1-024B-A0BD-7BF19EEAC683}" type="slidenum">
              <a:rPr lang="en-US" smtClean="0"/>
              <a:t>11</a:t>
            </a:fld>
            <a:endParaRPr lang="en-US"/>
          </a:p>
        </p:txBody>
      </p:sp>
      <p:pic>
        <p:nvPicPr>
          <p:cNvPr id="9" name="Picture 8">
            <a:extLst>
              <a:ext uri="{FF2B5EF4-FFF2-40B4-BE49-F238E27FC236}">
                <a16:creationId xmlns:a16="http://schemas.microsoft.com/office/drawing/2014/main" id="{754611C8-3E65-B742-65DA-935008E13497}"/>
              </a:ext>
            </a:extLst>
          </p:cNvPr>
          <p:cNvPicPr>
            <a:picLocks noChangeAspect="1"/>
          </p:cNvPicPr>
          <p:nvPr/>
        </p:nvPicPr>
        <p:blipFill>
          <a:blip r:embed="rId4"/>
          <a:stretch>
            <a:fillRect/>
          </a:stretch>
        </p:blipFill>
        <p:spPr>
          <a:xfrm>
            <a:off x="297005" y="1504034"/>
            <a:ext cx="4267200" cy="2393936"/>
          </a:xfrm>
          <a:prstGeom prst="rect">
            <a:avLst/>
          </a:prstGeom>
        </p:spPr>
      </p:pic>
      <p:sp>
        <p:nvSpPr>
          <p:cNvPr id="6" name="TextBox 5">
            <a:extLst>
              <a:ext uri="{FF2B5EF4-FFF2-40B4-BE49-F238E27FC236}">
                <a16:creationId xmlns:a16="http://schemas.microsoft.com/office/drawing/2014/main" id="{8B257EFA-E4E5-0286-9621-A254323229A2}"/>
              </a:ext>
            </a:extLst>
          </p:cNvPr>
          <p:cNvSpPr txBox="1"/>
          <p:nvPr/>
        </p:nvSpPr>
        <p:spPr>
          <a:xfrm>
            <a:off x="333756" y="4877690"/>
            <a:ext cx="8476487" cy="1311128"/>
          </a:xfrm>
          <a:prstGeom prst="rect">
            <a:avLst/>
          </a:prstGeom>
          <a:noFill/>
        </p:spPr>
        <p:txBody>
          <a:bodyPr wrap="square" rtlCol="0">
            <a:spAutoFit/>
          </a:bodyPr>
          <a:lstStyle/>
          <a:p>
            <a:pPr marL="285750" indent="-285750">
              <a:spcBef>
                <a:spcPct val="20000"/>
              </a:spcBef>
              <a:buFont typeface="Arial" panose="020B0604020202020204" pitchFamily="34" charset="0"/>
              <a:buChar char="•"/>
            </a:pPr>
            <a:r>
              <a:rPr lang="en-US" sz="1200" dirty="0">
                <a:solidFill>
                  <a:srgbClr val="004F61"/>
                </a:solidFill>
                <a:latin typeface="+mj-lt"/>
                <a:ea typeface="Source Sans Pro" panose="020B0503030403020204" pitchFamily="34" charset="0"/>
              </a:rPr>
              <a:t>Please note:</a:t>
            </a:r>
          </a:p>
          <a:p>
            <a:pPr marL="742950" lvl="1" indent="-285750">
              <a:spcBef>
                <a:spcPct val="20000"/>
              </a:spcBef>
              <a:buFont typeface="Wingdings" panose="05000000000000000000" pitchFamily="2" charset="2"/>
              <a:buChar char="§"/>
            </a:pPr>
            <a:r>
              <a:rPr lang="en-US" sz="1200" b="1" i="1" dirty="0">
                <a:solidFill>
                  <a:srgbClr val="004F61"/>
                </a:solidFill>
                <a:latin typeface="+mj-lt"/>
                <a:ea typeface="Source Sans Pro" panose="020B0503030403020204" pitchFamily="34" charset="0"/>
              </a:rPr>
              <a:t>Any change to the generating capacity </a:t>
            </a:r>
            <a:r>
              <a:rPr lang="en-US" sz="1200" dirty="0">
                <a:solidFill>
                  <a:srgbClr val="004F61"/>
                </a:solidFill>
                <a:latin typeface="+mj-lt"/>
                <a:ea typeface="Source Sans Pro" panose="020B0503030403020204" pitchFamily="34" charset="0"/>
              </a:rPr>
              <a:t>of a Net Metered System will result in the member moving to the current DG Energy Export Tariff. </a:t>
            </a:r>
          </a:p>
          <a:p>
            <a:pPr marL="742950" lvl="1" indent="-285750">
              <a:spcBef>
                <a:spcPct val="20000"/>
              </a:spcBef>
              <a:buFont typeface="Wingdings" panose="05000000000000000000" pitchFamily="2" charset="2"/>
              <a:buChar char="§"/>
            </a:pPr>
            <a:r>
              <a:rPr lang="en-US" sz="1200" dirty="0">
                <a:solidFill>
                  <a:srgbClr val="004F61"/>
                </a:solidFill>
                <a:latin typeface="+mj-lt"/>
                <a:ea typeface="Source Sans Pro" panose="020B0503030403020204" pitchFamily="34" charset="0"/>
              </a:rPr>
              <a:t>For members who are already on a DG Energy Export Tariff, if the capacity increases by 10% or 1kW (whichever is greater), they will also move to the current DG Energy Export Tariff.</a:t>
            </a:r>
          </a:p>
          <a:p>
            <a:pPr marL="742950" lvl="1" indent="-285750">
              <a:spcBef>
                <a:spcPct val="20000"/>
              </a:spcBef>
              <a:buFont typeface="Wingdings" panose="05000000000000000000" pitchFamily="2" charset="2"/>
              <a:buChar char="§"/>
            </a:pPr>
            <a:r>
              <a:rPr lang="en-US" sz="1200" dirty="0">
                <a:solidFill>
                  <a:srgbClr val="004F61"/>
                </a:solidFill>
                <a:latin typeface="+mj-lt"/>
                <a:ea typeface="Source Sans Pro" panose="020B0503030403020204" pitchFamily="34" charset="0"/>
              </a:rPr>
              <a:t>For </a:t>
            </a:r>
            <a:r>
              <a:rPr lang="en-US" sz="1200" b="1" dirty="0">
                <a:solidFill>
                  <a:srgbClr val="004F61"/>
                </a:solidFill>
                <a:latin typeface="+mj-lt"/>
                <a:ea typeface="Source Sans Pro" panose="020B0503030403020204" pitchFamily="34" charset="0"/>
              </a:rPr>
              <a:t>battery only</a:t>
            </a:r>
            <a:r>
              <a:rPr lang="en-US" sz="1200" dirty="0">
                <a:solidFill>
                  <a:srgbClr val="004F61"/>
                </a:solidFill>
                <a:latin typeface="+mj-lt"/>
                <a:ea typeface="Source Sans Pro" panose="020B0503030403020204" pitchFamily="34" charset="0"/>
              </a:rPr>
              <a:t> second phase applications, please select Addition on page 1.</a:t>
            </a:r>
          </a:p>
        </p:txBody>
      </p:sp>
      <p:pic>
        <p:nvPicPr>
          <p:cNvPr id="10" name="Picture 9">
            <a:extLst>
              <a:ext uri="{FF2B5EF4-FFF2-40B4-BE49-F238E27FC236}">
                <a16:creationId xmlns:a16="http://schemas.microsoft.com/office/drawing/2014/main" id="{7B29B527-5CC2-05C7-B86F-A1B756D6B4F0}"/>
              </a:ext>
            </a:extLst>
          </p:cNvPr>
          <p:cNvPicPr>
            <a:picLocks noChangeAspect="1"/>
          </p:cNvPicPr>
          <p:nvPr/>
        </p:nvPicPr>
        <p:blipFill>
          <a:blip r:embed="rId5"/>
          <a:stretch>
            <a:fillRect/>
          </a:stretch>
        </p:blipFill>
        <p:spPr>
          <a:xfrm>
            <a:off x="4641754" y="2134689"/>
            <a:ext cx="4282789" cy="1759725"/>
          </a:xfrm>
          <a:prstGeom prst="rect">
            <a:avLst/>
          </a:prstGeom>
        </p:spPr>
      </p:pic>
      <p:sp>
        <p:nvSpPr>
          <p:cNvPr id="11" name="TextBox 10">
            <a:extLst>
              <a:ext uri="{FF2B5EF4-FFF2-40B4-BE49-F238E27FC236}">
                <a16:creationId xmlns:a16="http://schemas.microsoft.com/office/drawing/2014/main" id="{7BAAA894-5909-C119-6B7A-E00B0E7E9C95}"/>
              </a:ext>
            </a:extLst>
          </p:cNvPr>
          <p:cNvSpPr txBox="1"/>
          <p:nvPr/>
        </p:nvSpPr>
        <p:spPr>
          <a:xfrm>
            <a:off x="4641754" y="1683533"/>
            <a:ext cx="4198795" cy="523220"/>
          </a:xfrm>
          <a:prstGeom prst="rect">
            <a:avLst/>
          </a:prstGeom>
          <a:noFill/>
        </p:spPr>
        <p:txBody>
          <a:bodyPr wrap="square" rtlCol="0">
            <a:spAutoFit/>
          </a:bodyPr>
          <a:lstStyle/>
          <a:p>
            <a:pPr>
              <a:spcBef>
                <a:spcPct val="20000"/>
              </a:spcBef>
            </a:pPr>
            <a:r>
              <a:rPr lang="en-US" sz="1400" dirty="0">
                <a:solidFill>
                  <a:srgbClr val="004F61"/>
                </a:solidFill>
                <a:latin typeface="+mj-lt"/>
                <a:ea typeface="Source Sans Pro" panose="020B0503030403020204" pitchFamily="34" charset="0"/>
              </a:rPr>
              <a:t>If it will be an expansion/addition, the following note will come up on page 4 of the application: </a:t>
            </a:r>
          </a:p>
        </p:txBody>
      </p:sp>
      <p:sp>
        <p:nvSpPr>
          <p:cNvPr id="12" name="TextBox 11">
            <a:extLst>
              <a:ext uri="{FF2B5EF4-FFF2-40B4-BE49-F238E27FC236}">
                <a16:creationId xmlns:a16="http://schemas.microsoft.com/office/drawing/2014/main" id="{5E9F574F-F808-C5D1-0847-A76B6EC38D8D}"/>
              </a:ext>
            </a:extLst>
          </p:cNvPr>
          <p:cNvSpPr txBox="1"/>
          <p:nvPr/>
        </p:nvSpPr>
        <p:spPr>
          <a:xfrm>
            <a:off x="4641753" y="3934322"/>
            <a:ext cx="4198795" cy="781752"/>
          </a:xfrm>
          <a:prstGeom prst="rect">
            <a:avLst/>
          </a:prstGeom>
          <a:noFill/>
        </p:spPr>
        <p:txBody>
          <a:bodyPr wrap="square" rtlCol="0">
            <a:spAutoFit/>
          </a:bodyPr>
          <a:lstStyle/>
          <a:p>
            <a:pPr>
              <a:spcBef>
                <a:spcPct val="20000"/>
              </a:spcBef>
            </a:pPr>
            <a:r>
              <a:rPr lang="en-US" sz="1400" dirty="0">
                <a:solidFill>
                  <a:srgbClr val="004F61"/>
                </a:solidFill>
                <a:latin typeface="+mj-lt"/>
                <a:ea typeface="Source Sans Pro" panose="020B0503030403020204" pitchFamily="34" charset="0"/>
              </a:rPr>
              <a:t>Please ensure ALL equipment (old and new) is accounted for here. </a:t>
            </a:r>
          </a:p>
          <a:p>
            <a:pPr>
              <a:spcBef>
                <a:spcPct val="20000"/>
              </a:spcBef>
            </a:pPr>
            <a:endParaRPr lang="en-US" sz="1400" dirty="0">
              <a:solidFill>
                <a:srgbClr val="004F61"/>
              </a:solidFill>
              <a:latin typeface="+mj-lt"/>
              <a:ea typeface="Source Sans Pro" panose="020B0503030403020204" pitchFamily="34" charset="0"/>
            </a:endParaRPr>
          </a:p>
        </p:txBody>
      </p:sp>
      <p:sp>
        <p:nvSpPr>
          <p:cNvPr id="13" name="Arrow: Down 12">
            <a:extLst>
              <a:ext uri="{FF2B5EF4-FFF2-40B4-BE49-F238E27FC236}">
                <a16:creationId xmlns:a16="http://schemas.microsoft.com/office/drawing/2014/main" id="{D89CE9ED-9C92-47EC-0306-6027E23FA0D1}"/>
              </a:ext>
            </a:extLst>
          </p:cNvPr>
          <p:cNvSpPr/>
          <p:nvPr/>
        </p:nvSpPr>
        <p:spPr>
          <a:xfrm rot="5400000">
            <a:off x="2782163" y="2065857"/>
            <a:ext cx="95445" cy="411841"/>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0FE32A-1B06-916A-7AE9-8FD6A728EB68}"/>
              </a:ext>
            </a:extLst>
          </p:cNvPr>
          <p:cNvPicPr>
            <a:picLocks noChangeAspect="1"/>
          </p:cNvPicPr>
          <p:nvPr/>
        </p:nvPicPr>
        <p:blipFill>
          <a:blip r:embed="rId6"/>
          <a:stretch>
            <a:fillRect/>
          </a:stretch>
        </p:blipFill>
        <p:spPr>
          <a:xfrm>
            <a:off x="1047313" y="3700495"/>
            <a:ext cx="2661575" cy="1113338"/>
          </a:xfrm>
          <a:prstGeom prst="rect">
            <a:avLst/>
          </a:prstGeom>
        </p:spPr>
      </p:pic>
    </p:spTree>
    <p:extLst>
      <p:ext uri="{BB962C8B-B14F-4D97-AF65-F5344CB8AC3E}">
        <p14:creationId xmlns:p14="http://schemas.microsoft.com/office/powerpoint/2010/main" val="129466019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8C68-BDEC-8292-27AC-7F2B1B060F12}"/>
              </a:ext>
            </a:extLst>
          </p:cNvPr>
          <p:cNvSpPr>
            <a:spLocks noGrp="1"/>
          </p:cNvSpPr>
          <p:nvPr>
            <p:ph type="title"/>
          </p:nvPr>
        </p:nvSpPr>
        <p:spPr/>
        <p:txBody>
          <a:bodyPr>
            <a:normAutofit fontScale="90000"/>
          </a:bodyPr>
          <a:lstStyle/>
          <a:p>
            <a:r>
              <a:rPr lang="en-US" dirty="0"/>
              <a:t>Interconnection Process – PowerClerk</a:t>
            </a:r>
            <a:br>
              <a:rPr lang="en-US" dirty="0"/>
            </a:br>
            <a:r>
              <a:rPr lang="en-US" dirty="0"/>
              <a:t>Miscellaneous Items</a:t>
            </a:r>
          </a:p>
        </p:txBody>
      </p:sp>
      <p:sp>
        <p:nvSpPr>
          <p:cNvPr id="5" name="Text Placeholder 3">
            <a:extLst>
              <a:ext uri="{FF2B5EF4-FFF2-40B4-BE49-F238E27FC236}">
                <a16:creationId xmlns:a16="http://schemas.microsoft.com/office/drawing/2014/main" id="{0674DEA5-B613-9D42-4E48-2F3355D16300}"/>
              </a:ext>
            </a:extLst>
          </p:cNvPr>
          <p:cNvSpPr>
            <a:spLocks noGrp="1"/>
          </p:cNvSpPr>
          <p:nvPr>
            <p:ph idx="1"/>
          </p:nvPr>
        </p:nvSpPr>
        <p:spPr/>
        <p:txBody>
          <a:bodyPr>
            <a:normAutofit/>
          </a:bodyPr>
          <a:lstStyle/>
          <a:p>
            <a:r>
              <a:rPr lang="en-US" sz="1800" dirty="0"/>
              <a:t>Main Service Panel Photo Examples:</a:t>
            </a:r>
          </a:p>
        </p:txBody>
      </p:sp>
      <p:sp>
        <p:nvSpPr>
          <p:cNvPr id="4" name="Slide Number Placeholder 3">
            <a:extLst>
              <a:ext uri="{FF2B5EF4-FFF2-40B4-BE49-F238E27FC236}">
                <a16:creationId xmlns:a16="http://schemas.microsoft.com/office/drawing/2014/main" id="{2A457750-6AA0-5256-7E6B-B20D97B4F3F3}"/>
              </a:ext>
            </a:extLst>
          </p:cNvPr>
          <p:cNvSpPr>
            <a:spLocks noGrp="1"/>
          </p:cNvSpPr>
          <p:nvPr>
            <p:ph type="sldNum" sz="quarter" idx="12"/>
          </p:nvPr>
        </p:nvSpPr>
        <p:spPr/>
        <p:txBody>
          <a:bodyPr/>
          <a:lstStyle/>
          <a:p>
            <a:fld id="{EC855419-9AA1-024B-A0BD-7BF19EEAC683}" type="slidenum">
              <a:rPr lang="en-US" smtClean="0"/>
              <a:t>12</a:t>
            </a:fld>
            <a:endParaRPr lang="en-US"/>
          </a:p>
        </p:txBody>
      </p:sp>
      <p:pic>
        <p:nvPicPr>
          <p:cNvPr id="8" name="Picture 7">
            <a:extLst>
              <a:ext uri="{FF2B5EF4-FFF2-40B4-BE49-F238E27FC236}">
                <a16:creationId xmlns:a16="http://schemas.microsoft.com/office/drawing/2014/main" id="{C65B69A8-C3C2-7F78-CF91-E0B1989EFB85}"/>
              </a:ext>
            </a:extLst>
          </p:cNvPr>
          <p:cNvPicPr>
            <a:picLocks noChangeAspect="1"/>
          </p:cNvPicPr>
          <p:nvPr/>
        </p:nvPicPr>
        <p:blipFill>
          <a:blip r:embed="rId2"/>
          <a:stretch>
            <a:fillRect/>
          </a:stretch>
        </p:blipFill>
        <p:spPr>
          <a:xfrm>
            <a:off x="287626" y="2003826"/>
            <a:ext cx="2896894" cy="2772226"/>
          </a:xfrm>
          <a:prstGeom prst="rect">
            <a:avLst/>
          </a:prstGeom>
        </p:spPr>
      </p:pic>
      <p:pic>
        <p:nvPicPr>
          <p:cNvPr id="10" name="Picture 9">
            <a:extLst>
              <a:ext uri="{FF2B5EF4-FFF2-40B4-BE49-F238E27FC236}">
                <a16:creationId xmlns:a16="http://schemas.microsoft.com/office/drawing/2014/main" id="{C1789F7F-4868-F3E1-4773-A3FA072D9E55}"/>
              </a:ext>
            </a:extLst>
          </p:cNvPr>
          <p:cNvPicPr>
            <a:picLocks noChangeAspect="1"/>
          </p:cNvPicPr>
          <p:nvPr/>
        </p:nvPicPr>
        <p:blipFill>
          <a:blip r:embed="rId3"/>
          <a:stretch>
            <a:fillRect/>
          </a:stretch>
        </p:blipFill>
        <p:spPr>
          <a:xfrm>
            <a:off x="3354094" y="3581078"/>
            <a:ext cx="2226810" cy="2965922"/>
          </a:xfrm>
          <a:prstGeom prst="rect">
            <a:avLst/>
          </a:prstGeom>
        </p:spPr>
      </p:pic>
      <p:pic>
        <p:nvPicPr>
          <p:cNvPr id="12" name="Picture 11">
            <a:extLst>
              <a:ext uri="{FF2B5EF4-FFF2-40B4-BE49-F238E27FC236}">
                <a16:creationId xmlns:a16="http://schemas.microsoft.com/office/drawing/2014/main" id="{60433B4B-D019-B618-2DC8-B0B4E0E07B18}"/>
              </a:ext>
            </a:extLst>
          </p:cNvPr>
          <p:cNvPicPr>
            <a:picLocks noChangeAspect="1"/>
          </p:cNvPicPr>
          <p:nvPr/>
        </p:nvPicPr>
        <p:blipFill>
          <a:blip r:embed="rId4"/>
          <a:stretch>
            <a:fillRect/>
          </a:stretch>
        </p:blipFill>
        <p:spPr>
          <a:xfrm>
            <a:off x="6081414" y="2003826"/>
            <a:ext cx="2236758" cy="2965924"/>
          </a:xfrm>
          <a:prstGeom prst="rect">
            <a:avLst/>
          </a:prstGeom>
        </p:spPr>
      </p:pic>
      <p:sp>
        <p:nvSpPr>
          <p:cNvPr id="13" name="TextBox 12">
            <a:extLst>
              <a:ext uri="{FF2B5EF4-FFF2-40B4-BE49-F238E27FC236}">
                <a16:creationId xmlns:a16="http://schemas.microsoft.com/office/drawing/2014/main" id="{C671A2F2-3F38-F3C7-3541-12B0FE60BB03}"/>
              </a:ext>
            </a:extLst>
          </p:cNvPr>
          <p:cNvSpPr txBox="1"/>
          <p:nvPr/>
        </p:nvSpPr>
        <p:spPr>
          <a:xfrm>
            <a:off x="6379090" y="5057745"/>
            <a:ext cx="1641406" cy="400110"/>
          </a:xfrm>
          <a:prstGeom prst="rect">
            <a:avLst/>
          </a:prstGeom>
          <a:noFill/>
        </p:spPr>
        <p:txBody>
          <a:bodyPr wrap="square" rtlCol="0">
            <a:spAutoFit/>
          </a:bodyPr>
          <a:lstStyle/>
          <a:p>
            <a:pPr algn="ctr"/>
            <a:r>
              <a:rPr lang="en-US" sz="1000" dirty="0"/>
              <a:t>MSP with Cover Removed – Full Panel is Visible</a:t>
            </a:r>
          </a:p>
        </p:txBody>
      </p:sp>
      <p:sp>
        <p:nvSpPr>
          <p:cNvPr id="14" name="TextBox 13">
            <a:extLst>
              <a:ext uri="{FF2B5EF4-FFF2-40B4-BE49-F238E27FC236}">
                <a16:creationId xmlns:a16="http://schemas.microsoft.com/office/drawing/2014/main" id="{890DDBCD-2DE1-A886-A21E-9FEC2E8026D0}"/>
              </a:ext>
            </a:extLst>
          </p:cNvPr>
          <p:cNvSpPr txBox="1"/>
          <p:nvPr/>
        </p:nvSpPr>
        <p:spPr>
          <a:xfrm>
            <a:off x="1994787" y="6204825"/>
            <a:ext cx="1641406" cy="246221"/>
          </a:xfrm>
          <a:prstGeom prst="rect">
            <a:avLst/>
          </a:prstGeom>
          <a:noFill/>
        </p:spPr>
        <p:txBody>
          <a:bodyPr wrap="square" rtlCol="0">
            <a:spAutoFit/>
          </a:bodyPr>
          <a:lstStyle/>
          <a:p>
            <a:pPr algn="ctr"/>
            <a:r>
              <a:rPr lang="en-US" sz="1000" dirty="0"/>
              <a:t>MSP with Cover</a:t>
            </a:r>
          </a:p>
        </p:txBody>
      </p:sp>
      <p:sp>
        <p:nvSpPr>
          <p:cNvPr id="15" name="TextBox 14">
            <a:extLst>
              <a:ext uri="{FF2B5EF4-FFF2-40B4-BE49-F238E27FC236}">
                <a16:creationId xmlns:a16="http://schemas.microsoft.com/office/drawing/2014/main" id="{9A9560E8-6334-3F89-3CEB-9CE810E17812}"/>
              </a:ext>
            </a:extLst>
          </p:cNvPr>
          <p:cNvSpPr txBox="1"/>
          <p:nvPr/>
        </p:nvSpPr>
        <p:spPr>
          <a:xfrm>
            <a:off x="3056310" y="2309965"/>
            <a:ext cx="1218464" cy="553998"/>
          </a:xfrm>
          <a:prstGeom prst="rect">
            <a:avLst/>
          </a:prstGeom>
          <a:noFill/>
        </p:spPr>
        <p:txBody>
          <a:bodyPr wrap="square" rtlCol="0">
            <a:spAutoFit/>
          </a:bodyPr>
          <a:lstStyle/>
          <a:p>
            <a:pPr algn="ctr"/>
            <a:r>
              <a:rPr lang="en-US" sz="1000" dirty="0"/>
              <a:t>MSP Location – With 10ft surrounding area</a:t>
            </a:r>
          </a:p>
        </p:txBody>
      </p:sp>
    </p:spTree>
    <p:extLst>
      <p:ext uri="{BB962C8B-B14F-4D97-AF65-F5344CB8AC3E}">
        <p14:creationId xmlns:p14="http://schemas.microsoft.com/office/powerpoint/2010/main" val="1254999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96E47D-B8E2-8180-65B8-166F7A36C1CD}"/>
              </a:ext>
            </a:extLst>
          </p:cNvPr>
          <p:cNvSpPr>
            <a:spLocks noGrp="1"/>
          </p:cNvSpPr>
          <p:nvPr>
            <p:ph sz="half" idx="2"/>
          </p:nvPr>
        </p:nvSpPr>
        <p:spPr>
          <a:xfrm>
            <a:off x="3932871" y="3705243"/>
            <a:ext cx="4038600" cy="588656"/>
          </a:xfrm>
        </p:spPr>
        <p:txBody>
          <a:bodyPr>
            <a:normAutofit fontScale="25000" lnSpcReduction="20000"/>
          </a:bodyPr>
          <a:lstStyle/>
          <a:p>
            <a:r>
              <a:rPr lang="en-US" sz="8800" dirty="0"/>
              <a:t>Changes Form:</a:t>
            </a:r>
          </a:p>
          <a:p>
            <a:pPr lvl="1"/>
            <a:r>
              <a:rPr lang="en-US" sz="6400" dirty="0"/>
              <a:t>Should </a:t>
            </a:r>
            <a:r>
              <a:rPr lang="en-US" sz="6400" b="1" dirty="0"/>
              <a:t>only</a:t>
            </a:r>
            <a:r>
              <a:rPr lang="en-US" sz="6400" dirty="0"/>
              <a:t> be utilized if changes are being made to the plans/application.</a:t>
            </a:r>
          </a:p>
          <a:p>
            <a:endParaRPr lang="en-US" dirty="0"/>
          </a:p>
        </p:txBody>
      </p:sp>
      <p:sp>
        <p:nvSpPr>
          <p:cNvPr id="5" name="Slide Number Placeholder 4">
            <a:extLst>
              <a:ext uri="{FF2B5EF4-FFF2-40B4-BE49-F238E27FC236}">
                <a16:creationId xmlns:a16="http://schemas.microsoft.com/office/drawing/2014/main" id="{164BEA83-8AAB-4540-F784-8AC34825D337}"/>
              </a:ext>
            </a:extLst>
          </p:cNvPr>
          <p:cNvSpPr>
            <a:spLocks noGrp="1"/>
          </p:cNvSpPr>
          <p:nvPr>
            <p:ph type="sldNum" sz="quarter" idx="12"/>
          </p:nvPr>
        </p:nvSpPr>
        <p:spPr/>
        <p:txBody>
          <a:bodyPr/>
          <a:lstStyle/>
          <a:p>
            <a:fld id="{EC855419-9AA1-024B-A0BD-7BF19EEAC683}" type="slidenum">
              <a:rPr lang="en-US" smtClean="0"/>
              <a:t>13</a:t>
            </a:fld>
            <a:endParaRPr lang="en-US"/>
          </a:p>
        </p:txBody>
      </p:sp>
      <p:sp>
        <p:nvSpPr>
          <p:cNvPr id="6" name="Content Placeholder 5">
            <a:extLst>
              <a:ext uri="{FF2B5EF4-FFF2-40B4-BE49-F238E27FC236}">
                <a16:creationId xmlns:a16="http://schemas.microsoft.com/office/drawing/2014/main" id="{6A411017-27EF-9E88-AA98-6CCE845A607B}"/>
              </a:ext>
            </a:extLst>
          </p:cNvPr>
          <p:cNvSpPr>
            <a:spLocks noGrp="1"/>
          </p:cNvSpPr>
          <p:nvPr>
            <p:ph sz="half" idx="1"/>
          </p:nvPr>
        </p:nvSpPr>
        <p:spPr>
          <a:xfrm>
            <a:off x="338328" y="1834663"/>
            <a:ext cx="4038600" cy="588656"/>
          </a:xfrm>
        </p:spPr>
        <p:txBody>
          <a:bodyPr>
            <a:normAutofit fontScale="25000" lnSpcReduction="20000"/>
          </a:bodyPr>
          <a:lstStyle/>
          <a:p>
            <a:r>
              <a:rPr lang="en-US" sz="8600" dirty="0"/>
              <a:t>Ask a Question:</a:t>
            </a:r>
          </a:p>
          <a:p>
            <a:pPr lvl="1"/>
            <a:r>
              <a:rPr lang="en-US" sz="6400" dirty="0"/>
              <a:t>Under the View/Edit Screen you can submit inquiries/questions regarding the project</a:t>
            </a:r>
          </a:p>
          <a:p>
            <a:pPr marL="0" indent="0">
              <a:buNone/>
            </a:pPr>
            <a:endParaRPr lang="en-US" sz="1800" dirty="0"/>
          </a:p>
          <a:p>
            <a:pPr marL="0" indent="0">
              <a:buNone/>
            </a:pPr>
            <a:endParaRPr lang="en-US" sz="1800" dirty="0"/>
          </a:p>
          <a:p>
            <a:pPr marL="0" indent="0">
              <a:buNone/>
            </a:pPr>
            <a:r>
              <a:rPr lang="en-US" sz="1800" dirty="0"/>
              <a:t> </a:t>
            </a:r>
          </a:p>
        </p:txBody>
      </p:sp>
      <p:sp>
        <p:nvSpPr>
          <p:cNvPr id="7" name="Title 1">
            <a:extLst>
              <a:ext uri="{FF2B5EF4-FFF2-40B4-BE49-F238E27FC236}">
                <a16:creationId xmlns:a16="http://schemas.microsoft.com/office/drawing/2014/main" id="{D596B482-B4CA-5042-A78E-C5F2A9D429A4}"/>
              </a:ext>
            </a:extLst>
          </p:cNvPr>
          <p:cNvSpPr>
            <a:spLocks noGrp="1"/>
          </p:cNvSpPr>
          <p:nvPr>
            <p:ph type="title"/>
          </p:nvPr>
        </p:nvSpPr>
        <p:spPr>
          <a:xfrm>
            <a:off x="457200" y="274638"/>
            <a:ext cx="8229600" cy="1143000"/>
          </a:xfrm>
        </p:spPr>
        <p:txBody>
          <a:bodyPr>
            <a:normAutofit fontScale="90000"/>
          </a:bodyPr>
          <a:lstStyle/>
          <a:p>
            <a:r>
              <a:rPr lang="en-US" dirty="0"/>
              <a:t>Interconnection Process – PowerClerk</a:t>
            </a:r>
            <a:br>
              <a:rPr lang="en-US" dirty="0"/>
            </a:br>
            <a:r>
              <a:rPr lang="en-US" dirty="0"/>
              <a:t>Miscellaneous Items</a:t>
            </a:r>
          </a:p>
        </p:txBody>
      </p:sp>
      <p:pic>
        <p:nvPicPr>
          <p:cNvPr id="8" name="Picture 7">
            <a:extLst>
              <a:ext uri="{FF2B5EF4-FFF2-40B4-BE49-F238E27FC236}">
                <a16:creationId xmlns:a16="http://schemas.microsoft.com/office/drawing/2014/main" id="{A9B16CC6-C6A6-1817-A1B1-C55942AAEC5A}"/>
              </a:ext>
            </a:extLst>
          </p:cNvPr>
          <p:cNvPicPr>
            <a:picLocks noChangeAspect="1"/>
          </p:cNvPicPr>
          <p:nvPr/>
        </p:nvPicPr>
        <p:blipFill>
          <a:blip r:embed="rId4"/>
          <a:stretch>
            <a:fillRect/>
          </a:stretch>
        </p:blipFill>
        <p:spPr>
          <a:xfrm>
            <a:off x="190502" y="2840344"/>
            <a:ext cx="6717531" cy="864898"/>
          </a:xfrm>
          <a:prstGeom prst="rect">
            <a:avLst/>
          </a:prstGeom>
        </p:spPr>
      </p:pic>
      <p:pic>
        <p:nvPicPr>
          <p:cNvPr id="10" name="Picture 9">
            <a:extLst>
              <a:ext uri="{FF2B5EF4-FFF2-40B4-BE49-F238E27FC236}">
                <a16:creationId xmlns:a16="http://schemas.microsoft.com/office/drawing/2014/main" id="{20815F9B-4613-781C-A793-8E3920719915}"/>
              </a:ext>
            </a:extLst>
          </p:cNvPr>
          <p:cNvPicPr>
            <a:picLocks noChangeAspect="1"/>
          </p:cNvPicPr>
          <p:nvPr/>
        </p:nvPicPr>
        <p:blipFill>
          <a:blip r:embed="rId5"/>
          <a:stretch>
            <a:fillRect/>
          </a:stretch>
        </p:blipFill>
        <p:spPr>
          <a:xfrm>
            <a:off x="2760345" y="4570143"/>
            <a:ext cx="6383653" cy="1143000"/>
          </a:xfrm>
          <a:prstGeom prst="rect">
            <a:avLst/>
          </a:prstGeom>
        </p:spPr>
      </p:pic>
    </p:spTree>
    <p:extLst>
      <p:ext uri="{BB962C8B-B14F-4D97-AF65-F5344CB8AC3E}">
        <p14:creationId xmlns:p14="http://schemas.microsoft.com/office/powerpoint/2010/main" val="375137780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8747A-FBF8-4D87-B480-5D562598C9EE}"/>
              </a:ext>
            </a:extLst>
          </p:cNvPr>
          <p:cNvSpPr>
            <a:spLocks noGrp="1"/>
          </p:cNvSpPr>
          <p:nvPr>
            <p:ph idx="1"/>
          </p:nvPr>
        </p:nvSpPr>
        <p:spPr>
          <a:xfrm>
            <a:off x="457200" y="1505373"/>
            <a:ext cx="8229600" cy="4525963"/>
          </a:xfrm>
        </p:spPr>
        <p:txBody>
          <a:bodyPr>
            <a:normAutofit fontScale="55000" lnSpcReduction="20000"/>
          </a:bodyPr>
          <a:lstStyle/>
          <a:p>
            <a:r>
              <a:rPr lang="en-US" dirty="0"/>
              <a:t>When a project is submitted, Trico will complete the initial administrative and design review within 7 days from the submission date.</a:t>
            </a:r>
          </a:p>
          <a:p>
            <a:pPr lvl="1"/>
            <a:r>
              <a:rPr lang="en-US" dirty="0"/>
              <a:t>If any corrections are needed at either stage, contractors will have 30 days to make the necessary changes, or the application will be canceled, unless a Project Extension is requested.</a:t>
            </a:r>
          </a:p>
          <a:p>
            <a:r>
              <a:rPr lang="en-US" dirty="0"/>
              <a:t>If the MSP is being modified, the project will remain in Secondary Utility Review until an Alteration Application has been received.</a:t>
            </a:r>
          </a:p>
          <a:p>
            <a:pPr lvl="1"/>
            <a:r>
              <a:rPr lang="en-US" dirty="0"/>
              <a:t>If not received within 30 days, applications will be canceled if a Project Extension is not requested.</a:t>
            </a:r>
          </a:p>
          <a:p>
            <a:r>
              <a:rPr lang="en-US" dirty="0"/>
              <a:t>The installation or modification of any equipment should </a:t>
            </a:r>
            <a:r>
              <a:rPr lang="en-US" b="1" dirty="0"/>
              <a:t>not be </a:t>
            </a:r>
            <a:r>
              <a:rPr lang="en-US" dirty="0"/>
              <a:t>completed until the required application/s have been Approved.</a:t>
            </a:r>
          </a:p>
          <a:p>
            <a:r>
              <a:rPr lang="en-US" dirty="0"/>
              <a:t>The application will remain in an Application Approved status until the Final Docs are received.</a:t>
            </a:r>
          </a:p>
          <a:p>
            <a:pPr lvl="1"/>
            <a:r>
              <a:rPr lang="en-US" dirty="0"/>
              <a:t>Please note that the system must be fully operational at the time of inspection.</a:t>
            </a:r>
          </a:p>
          <a:p>
            <a:pPr lvl="1"/>
            <a:r>
              <a:rPr lang="en-US" dirty="0"/>
              <a:t>If the system does not have Permission to Operate within 180 days from the application approved date, the project will be canceled, unless a Project Extension Request is submitted.</a:t>
            </a:r>
          </a:p>
          <a:p>
            <a:r>
              <a:rPr lang="en-US" dirty="0"/>
              <a:t>Once a project goes into the Inspection Queue, there is a 2-week* window for our meter techs to go out and do their final inspection.</a:t>
            </a:r>
          </a:p>
          <a:p>
            <a:r>
              <a:rPr lang="en-US" dirty="0"/>
              <a:t>Trico will provide a formal PTO within 3 days of meter set.</a:t>
            </a:r>
          </a:p>
          <a:p>
            <a:endParaRPr lang="en-US" dirty="0"/>
          </a:p>
        </p:txBody>
      </p:sp>
      <p:sp>
        <p:nvSpPr>
          <p:cNvPr id="4" name="Slide Number Placeholder 3">
            <a:extLst>
              <a:ext uri="{FF2B5EF4-FFF2-40B4-BE49-F238E27FC236}">
                <a16:creationId xmlns:a16="http://schemas.microsoft.com/office/drawing/2014/main" id="{DBB27148-484C-4D2D-8D7B-4F285FFBEBC4}"/>
              </a:ext>
            </a:extLst>
          </p:cNvPr>
          <p:cNvSpPr>
            <a:spLocks noGrp="1"/>
          </p:cNvSpPr>
          <p:nvPr>
            <p:ph type="sldNum" sz="quarter" idx="12"/>
          </p:nvPr>
        </p:nvSpPr>
        <p:spPr/>
        <p:txBody>
          <a:bodyPr/>
          <a:lstStyle/>
          <a:p>
            <a:fld id="{EC855419-9AA1-024B-A0BD-7BF19EEAC683}" type="slidenum">
              <a:rPr lang="en-US" smtClean="0"/>
              <a:t>14</a:t>
            </a:fld>
            <a:endParaRPr lang="en-US" dirty="0"/>
          </a:p>
        </p:txBody>
      </p:sp>
      <p:sp>
        <p:nvSpPr>
          <p:cNvPr id="5" name="Title 1">
            <a:extLst>
              <a:ext uri="{FF2B5EF4-FFF2-40B4-BE49-F238E27FC236}">
                <a16:creationId xmlns:a16="http://schemas.microsoft.com/office/drawing/2014/main" id="{EEC9FBC8-48B7-01F9-67A0-92D94B36B5F7}"/>
              </a:ext>
            </a:extLst>
          </p:cNvPr>
          <p:cNvSpPr>
            <a:spLocks noGrp="1"/>
          </p:cNvSpPr>
          <p:nvPr>
            <p:ph type="title"/>
          </p:nvPr>
        </p:nvSpPr>
        <p:spPr>
          <a:xfrm>
            <a:off x="457200" y="274638"/>
            <a:ext cx="8229600" cy="1143000"/>
          </a:xfrm>
        </p:spPr>
        <p:txBody>
          <a:bodyPr>
            <a:normAutofit fontScale="90000"/>
          </a:bodyPr>
          <a:lstStyle/>
          <a:p>
            <a:r>
              <a:rPr lang="en-US" dirty="0"/>
              <a:t>Processing Timeframes - PowerClerk</a:t>
            </a:r>
          </a:p>
        </p:txBody>
      </p:sp>
    </p:spTree>
    <p:extLst>
      <p:ext uri="{BB962C8B-B14F-4D97-AF65-F5344CB8AC3E}">
        <p14:creationId xmlns:p14="http://schemas.microsoft.com/office/powerpoint/2010/main" val="169288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80A4EE-31A6-411A-8F5C-1EE24A5AE5C9}"/>
              </a:ext>
            </a:extLst>
          </p:cNvPr>
          <p:cNvSpPr>
            <a:spLocks noGrp="1"/>
          </p:cNvSpPr>
          <p:nvPr>
            <p:ph type="sldNum" sz="quarter" idx="12"/>
          </p:nvPr>
        </p:nvSpPr>
        <p:spPr/>
        <p:txBody>
          <a:bodyPr/>
          <a:lstStyle/>
          <a:p>
            <a:fld id="{EC855419-9AA1-024B-A0BD-7BF19EEAC683}" type="slidenum">
              <a:rPr lang="en-US" smtClean="0"/>
              <a:t>15</a:t>
            </a:fld>
            <a:endParaRPr lang="en-US"/>
          </a:p>
        </p:txBody>
      </p:sp>
      <p:sp>
        <p:nvSpPr>
          <p:cNvPr id="3" name="TextBox 2">
            <a:extLst>
              <a:ext uri="{FF2B5EF4-FFF2-40B4-BE49-F238E27FC236}">
                <a16:creationId xmlns:a16="http://schemas.microsoft.com/office/drawing/2014/main" id="{5C1AB2EB-E8DF-4C91-BE7E-8910406A9003}"/>
              </a:ext>
            </a:extLst>
          </p:cNvPr>
          <p:cNvSpPr txBox="1"/>
          <p:nvPr/>
        </p:nvSpPr>
        <p:spPr>
          <a:xfrm>
            <a:off x="1358283" y="461639"/>
            <a:ext cx="6729274" cy="1815882"/>
          </a:xfrm>
          <a:prstGeom prst="rect">
            <a:avLst/>
          </a:prstGeom>
          <a:noFill/>
        </p:spPr>
        <p:txBody>
          <a:bodyPr wrap="square" rtlCol="0">
            <a:spAutoFit/>
          </a:bodyPr>
          <a:lstStyle/>
          <a:p>
            <a:pPr algn="ctr"/>
            <a:r>
              <a:rPr lang="en-US" sz="2800" b="1" dirty="0">
                <a:solidFill>
                  <a:schemeClr val="accent2">
                    <a:lumMod val="75000"/>
                  </a:schemeClr>
                </a:solidFill>
              </a:rPr>
              <a:t>Please ask questions, we are here to help!</a:t>
            </a:r>
          </a:p>
          <a:p>
            <a:pPr algn="ctr"/>
            <a:endParaRPr lang="en-US" sz="2800" dirty="0"/>
          </a:p>
          <a:p>
            <a:pPr algn="ctr"/>
            <a:r>
              <a:rPr lang="en-US" sz="2800" dirty="0">
                <a:hlinkClick r:id="rId3"/>
              </a:rPr>
              <a:t>Sunwatts@trico.coop</a:t>
            </a:r>
            <a:endParaRPr lang="en-US" sz="2800" dirty="0"/>
          </a:p>
          <a:p>
            <a:pPr algn="ctr"/>
            <a:r>
              <a:rPr lang="en-US" sz="2800" dirty="0"/>
              <a:t>Ext. 1524</a:t>
            </a:r>
            <a:endParaRPr lang="en-US" dirty="0"/>
          </a:p>
        </p:txBody>
      </p:sp>
      <p:pic>
        <p:nvPicPr>
          <p:cNvPr id="4" name="Picture 3">
            <a:extLst>
              <a:ext uri="{FF2B5EF4-FFF2-40B4-BE49-F238E27FC236}">
                <a16:creationId xmlns:a16="http://schemas.microsoft.com/office/drawing/2014/main" id="{6E6E0E54-9AA0-4027-91BC-CFE499C7A181}"/>
              </a:ext>
            </a:extLst>
          </p:cNvPr>
          <p:cNvPicPr>
            <a:picLocks noChangeAspect="1"/>
          </p:cNvPicPr>
          <p:nvPr/>
        </p:nvPicPr>
        <p:blipFill>
          <a:blip r:embed="rId4"/>
          <a:stretch>
            <a:fillRect/>
          </a:stretch>
        </p:blipFill>
        <p:spPr>
          <a:xfrm>
            <a:off x="2237846" y="2277521"/>
            <a:ext cx="4668307" cy="3125577"/>
          </a:xfrm>
          <a:prstGeom prst="rect">
            <a:avLst/>
          </a:prstGeom>
        </p:spPr>
      </p:pic>
    </p:spTree>
    <p:extLst>
      <p:ext uri="{BB962C8B-B14F-4D97-AF65-F5344CB8AC3E}">
        <p14:creationId xmlns:p14="http://schemas.microsoft.com/office/powerpoint/2010/main" val="80341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B33B09-2F49-417B-8002-24126CECA6A1}"/>
              </a:ext>
            </a:extLst>
          </p:cNvPr>
          <p:cNvSpPr>
            <a:spLocks noGrp="1"/>
          </p:cNvSpPr>
          <p:nvPr>
            <p:ph type="sldNum" sz="quarter" idx="12"/>
          </p:nvPr>
        </p:nvSpPr>
        <p:spPr/>
        <p:txBody>
          <a:bodyPr/>
          <a:lstStyle/>
          <a:p>
            <a:fld id="{EC855419-9AA1-024B-A0BD-7BF19EEAC683}" type="slidenum">
              <a:rPr lang="en-US" smtClean="0"/>
              <a:t>2</a:t>
            </a:fld>
            <a:endParaRPr lang="en-US"/>
          </a:p>
        </p:txBody>
      </p:sp>
      <p:sp>
        <p:nvSpPr>
          <p:cNvPr id="4" name="Title 3">
            <a:extLst>
              <a:ext uri="{FF2B5EF4-FFF2-40B4-BE49-F238E27FC236}">
                <a16:creationId xmlns:a16="http://schemas.microsoft.com/office/drawing/2014/main" id="{724251E9-1295-422D-89FB-646AA0E95F6E}"/>
              </a:ext>
            </a:extLst>
          </p:cNvPr>
          <p:cNvSpPr>
            <a:spLocks noGrp="1"/>
          </p:cNvSpPr>
          <p:nvPr>
            <p:ph type="title"/>
          </p:nvPr>
        </p:nvSpPr>
        <p:spPr/>
        <p:txBody>
          <a:bodyPr/>
          <a:lstStyle/>
          <a:p>
            <a:r>
              <a:rPr lang="en-US" b="1" dirty="0"/>
              <a:t>Topics to Review</a:t>
            </a:r>
          </a:p>
        </p:txBody>
      </p:sp>
      <p:sp>
        <p:nvSpPr>
          <p:cNvPr id="6" name="Content Placeholder 5">
            <a:extLst>
              <a:ext uri="{FF2B5EF4-FFF2-40B4-BE49-F238E27FC236}">
                <a16:creationId xmlns:a16="http://schemas.microsoft.com/office/drawing/2014/main" id="{60419C63-998D-4E7C-8D27-33DE3FA3E184}"/>
              </a:ext>
            </a:extLst>
          </p:cNvPr>
          <p:cNvSpPr>
            <a:spLocks noGrp="1"/>
          </p:cNvSpPr>
          <p:nvPr>
            <p:ph idx="1"/>
          </p:nvPr>
        </p:nvSpPr>
        <p:spPr/>
        <p:txBody>
          <a:bodyPr>
            <a:normAutofit/>
          </a:bodyPr>
          <a:lstStyle/>
          <a:p>
            <a:r>
              <a:rPr lang="en-US" b="1" dirty="0"/>
              <a:t>Trico Webpage</a:t>
            </a:r>
          </a:p>
          <a:p>
            <a:r>
              <a:rPr lang="en-US" b="1" dirty="0"/>
              <a:t>Residential and Commercial Tariffs</a:t>
            </a:r>
          </a:p>
          <a:p>
            <a:r>
              <a:rPr lang="en-US" b="1" dirty="0"/>
              <a:t>Fixed Monthly Fees</a:t>
            </a:r>
          </a:p>
          <a:p>
            <a:r>
              <a:rPr lang="en-US" b="1" dirty="0"/>
              <a:t>Contractor Responsibilities</a:t>
            </a:r>
          </a:p>
          <a:p>
            <a:r>
              <a:rPr lang="en-US" b="1" dirty="0"/>
              <a:t>Interconnection Application Process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CDE469-D98F-4AA1-A08B-546A4953E764}"/>
              </a:ext>
            </a:extLst>
          </p:cNvPr>
          <p:cNvPicPr>
            <a:picLocks noChangeAspect="1"/>
          </p:cNvPicPr>
          <p:nvPr/>
        </p:nvPicPr>
        <p:blipFill>
          <a:blip r:embed="rId4"/>
          <a:src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5FD1A2F2-BA58-477A-B409-62D0BD2177F8}"/>
              </a:ext>
            </a:extLst>
          </p:cNvPr>
          <p:cNvSpPr>
            <a:spLocks noGrp="1"/>
          </p:cNvSpPr>
          <p:nvPr>
            <p:ph type="sldNum" sz="quarter" idx="12"/>
          </p:nvPr>
        </p:nvSpPr>
        <p:spPr/>
        <p:txBody>
          <a:bodyPr/>
          <a:lstStyle/>
          <a:p>
            <a:fld id="{EC855419-9AA1-024B-A0BD-7BF19EEAC683}" type="slidenum">
              <a:rPr lang="en-US" smtClean="0"/>
              <a:t>3</a:t>
            </a:fld>
            <a:endParaRPr lang="en-US"/>
          </a:p>
        </p:txBody>
      </p:sp>
      <p:sp>
        <p:nvSpPr>
          <p:cNvPr id="5" name="Title 4">
            <a:extLst>
              <a:ext uri="{FF2B5EF4-FFF2-40B4-BE49-F238E27FC236}">
                <a16:creationId xmlns:a16="http://schemas.microsoft.com/office/drawing/2014/main" id="{AA9763BA-343C-4585-922C-380919921FC6}"/>
              </a:ext>
            </a:extLst>
          </p:cNvPr>
          <p:cNvSpPr>
            <a:spLocks noGrp="1"/>
          </p:cNvSpPr>
          <p:nvPr>
            <p:ph type="title"/>
          </p:nvPr>
        </p:nvSpPr>
        <p:spPr/>
        <p:txBody>
          <a:bodyPr>
            <a:normAutofit fontScale="90000"/>
          </a:bodyPr>
          <a:lstStyle/>
          <a:p>
            <a:r>
              <a:rPr lang="en-US" dirty="0"/>
              <a:t>Where can you find solar program information?</a:t>
            </a:r>
          </a:p>
        </p:txBody>
      </p:sp>
      <p:sp>
        <p:nvSpPr>
          <p:cNvPr id="8" name="Content Placeholder 7">
            <a:extLst>
              <a:ext uri="{FF2B5EF4-FFF2-40B4-BE49-F238E27FC236}">
                <a16:creationId xmlns:a16="http://schemas.microsoft.com/office/drawing/2014/main" id="{7F492B0D-5D62-43E3-9909-F7A1E7A064A9}"/>
              </a:ext>
            </a:extLst>
          </p:cNvPr>
          <p:cNvSpPr>
            <a:spLocks noGrp="1"/>
          </p:cNvSpPr>
          <p:nvPr>
            <p:ph idx="1"/>
          </p:nvPr>
        </p:nvSpPr>
        <p:spPr/>
        <p:txBody>
          <a:bodyPr/>
          <a:lstStyle/>
          <a:p>
            <a:endParaRPr lang="en-US" dirty="0"/>
          </a:p>
          <a:p>
            <a:endParaRPr lang="en-US" dirty="0"/>
          </a:p>
        </p:txBody>
      </p:sp>
      <p:pic>
        <p:nvPicPr>
          <p:cNvPr id="10" name="Picture 9">
            <a:extLst>
              <a:ext uri="{FF2B5EF4-FFF2-40B4-BE49-F238E27FC236}">
                <a16:creationId xmlns:a16="http://schemas.microsoft.com/office/drawing/2014/main" id="{4EC53F40-686F-4214-8C69-C643271AD45E}"/>
              </a:ext>
            </a:extLst>
          </p:cNvPr>
          <p:cNvPicPr>
            <a:picLocks noChangeAspect="1"/>
          </p:cNvPicPr>
          <p:nvPr/>
        </p:nvPicPr>
        <p:blipFill rotWithShape="1">
          <a:blip r:embed="rId5"/>
          <a:srcRect l="43446" t="16557" r="16736" b="60606"/>
          <a:stretch/>
        </p:blipFill>
        <p:spPr>
          <a:xfrm>
            <a:off x="2231136" y="2013407"/>
            <a:ext cx="4681728" cy="3066444"/>
          </a:xfrm>
          <a:prstGeom prst="rect">
            <a:avLst/>
          </a:prstGeom>
        </p:spPr>
      </p:pic>
      <p:sp>
        <p:nvSpPr>
          <p:cNvPr id="13" name="Arrow: Up 12">
            <a:extLst>
              <a:ext uri="{FF2B5EF4-FFF2-40B4-BE49-F238E27FC236}">
                <a16:creationId xmlns:a16="http://schemas.microsoft.com/office/drawing/2014/main" id="{E1D41EB4-0106-4E73-8841-679D714338B4}"/>
              </a:ext>
            </a:extLst>
          </p:cNvPr>
          <p:cNvSpPr/>
          <p:nvPr/>
        </p:nvSpPr>
        <p:spPr>
          <a:xfrm>
            <a:off x="3600250" y="4080306"/>
            <a:ext cx="204186" cy="560941"/>
          </a:xfrm>
          <a:prstGeom prst="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C580C47B-87E9-45BF-BB80-A17A32623D77}"/>
              </a:ext>
            </a:extLst>
          </p:cNvPr>
          <p:cNvSpPr/>
          <p:nvPr/>
        </p:nvSpPr>
        <p:spPr>
          <a:xfrm>
            <a:off x="2876366" y="2094570"/>
            <a:ext cx="177554" cy="54090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EDB384F-FE3F-B4A3-6EC9-07A3A9A41A2C}"/>
              </a:ext>
            </a:extLst>
          </p:cNvPr>
          <p:cNvSpPr txBox="1"/>
          <p:nvPr/>
        </p:nvSpPr>
        <p:spPr>
          <a:xfrm>
            <a:off x="539496" y="1418514"/>
            <a:ext cx="8065008" cy="584775"/>
          </a:xfrm>
          <a:prstGeom prst="rect">
            <a:avLst/>
          </a:prstGeom>
          <a:noFill/>
        </p:spPr>
        <p:txBody>
          <a:bodyPr wrap="square" rtlCol="0">
            <a:spAutoFit/>
          </a:bodyPr>
          <a:lstStyle/>
          <a:p>
            <a:pPr algn="ctr"/>
            <a:r>
              <a:rPr lang="en-US" sz="3200" u="sng" dirty="0">
                <a:solidFill>
                  <a:srgbClr val="004F61"/>
                </a:solidFill>
                <a:latin typeface="+mj-lt"/>
                <a:ea typeface="Source Sans Pro" panose="020B0503030403020204" pitchFamily="34" charset="0"/>
                <a:cs typeface="+mj-cs"/>
              </a:rPr>
              <a:t>Trico Website: </a:t>
            </a:r>
            <a:r>
              <a:rPr lang="en-US" sz="3200" u="sng" dirty="0" err="1">
                <a:solidFill>
                  <a:srgbClr val="004F61"/>
                </a:solidFill>
                <a:latin typeface="+mj-lt"/>
                <a:ea typeface="Source Sans Pro" panose="020B0503030403020204" pitchFamily="34" charset="0"/>
                <a:cs typeface="+mj-cs"/>
                <a:hlinkClick r:id="rId6"/>
              </a:rPr>
              <a:t>Trico.Coop</a:t>
            </a:r>
            <a:r>
              <a:rPr lang="en-US" sz="3200" u="sng" dirty="0">
                <a:hlinkClick r:id="rId6"/>
              </a:rPr>
              <a:t> </a:t>
            </a:r>
            <a:endParaRPr lang="en-US" sz="3200" u="sng" dirty="0"/>
          </a:p>
        </p:txBody>
      </p:sp>
    </p:spTree>
    <p:extLst>
      <p:ext uri="{BB962C8B-B14F-4D97-AF65-F5344CB8AC3E}">
        <p14:creationId xmlns:p14="http://schemas.microsoft.com/office/powerpoint/2010/main" val="277241047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A7FC3C-C0CB-6E1A-1CAD-DDF13D6E167B}"/>
              </a:ext>
            </a:extLst>
          </p:cNvPr>
          <p:cNvSpPr>
            <a:spLocks noGrp="1"/>
          </p:cNvSpPr>
          <p:nvPr>
            <p:ph type="sldNum" sz="quarter" idx="12"/>
          </p:nvPr>
        </p:nvSpPr>
        <p:spPr/>
        <p:txBody>
          <a:bodyPr/>
          <a:lstStyle/>
          <a:p>
            <a:fld id="{EC855419-9AA1-024B-A0BD-7BF19EEAC683}" type="slidenum">
              <a:rPr lang="en-US" smtClean="0"/>
              <a:t>4</a:t>
            </a:fld>
            <a:endParaRPr lang="en-US"/>
          </a:p>
        </p:txBody>
      </p:sp>
      <p:pic>
        <p:nvPicPr>
          <p:cNvPr id="6" name="Picture 5">
            <a:extLst>
              <a:ext uri="{FF2B5EF4-FFF2-40B4-BE49-F238E27FC236}">
                <a16:creationId xmlns:a16="http://schemas.microsoft.com/office/drawing/2014/main" id="{2BB12A0A-6719-0B72-AAF4-55F33BC2D1CF}"/>
              </a:ext>
            </a:extLst>
          </p:cNvPr>
          <p:cNvPicPr>
            <a:picLocks noChangeAspect="1"/>
          </p:cNvPicPr>
          <p:nvPr/>
        </p:nvPicPr>
        <p:blipFill>
          <a:blip r:embed="rId2"/>
          <a:stretch>
            <a:fillRect/>
          </a:stretch>
        </p:blipFill>
        <p:spPr>
          <a:xfrm>
            <a:off x="457200" y="-29298"/>
            <a:ext cx="8229600" cy="6887298"/>
          </a:xfrm>
          <a:prstGeom prst="rect">
            <a:avLst/>
          </a:prstGeom>
        </p:spPr>
      </p:pic>
      <p:sp>
        <p:nvSpPr>
          <p:cNvPr id="9" name="Arrow: Left 8">
            <a:extLst>
              <a:ext uri="{FF2B5EF4-FFF2-40B4-BE49-F238E27FC236}">
                <a16:creationId xmlns:a16="http://schemas.microsoft.com/office/drawing/2014/main" id="{40DBBBA1-1415-533E-7BDE-E71C405D664F}"/>
              </a:ext>
            </a:extLst>
          </p:cNvPr>
          <p:cNvSpPr/>
          <p:nvPr/>
        </p:nvSpPr>
        <p:spPr>
          <a:xfrm rot="19034934">
            <a:off x="4818623" y="4342983"/>
            <a:ext cx="325481" cy="76341"/>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361725-EB2D-E8AE-14D7-B76543DA20C6}"/>
              </a:ext>
            </a:extLst>
          </p:cNvPr>
          <p:cNvSpPr txBox="1"/>
          <p:nvPr/>
        </p:nvSpPr>
        <p:spPr>
          <a:xfrm>
            <a:off x="5074956" y="4137026"/>
            <a:ext cx="2275910" cy="246221"/>
          </a:xfrm>
          <a:prstGeom prst="rect">
            <a:avLst/>
          </a:prstGeom>
          <a:noFill/>
        </p:spPr>
        <p:txBody>
          <a:bodyPr wrap="square" rtlCol="0">
            <a:spAutoFit/>
          </a:bodyPr>
          <a:lstStyle/>
          <a:p>
            <a:r>
              <a:rPr lang="en-US" sz="1000" b="1" dirty="0">
                <a:solidFill>
                  <a:srgbClr val="FF0000"/>
                </a:solidFill>
              </a:rPr>
              <a:t>Current DG Energy Export Tariff </a:t>
            </a:r>
          </a:p>
        </p:txBody>
      </p:sp>
      <p:sp>
        <p:nvSpPr>
          <p:cNvPr id="11" name="Arrow: Left 10">
            <a:extLst>
              <a:ext uri="{FF2B5EF4-FFF2-40B4-BE49-F238E27FC236}">
                <a16:creationId xmlns:a16="http://schemas.microsoft.com/office/drawing/2014/main" id="{B2D19FA3-32A4-114C-3F97-AD117C9B6617}"/>
              </a:ext>
            </a:extLst>
          </p:cNvPr>
          <p:cNvSpPr/>
          <p:nvPr/>
        </p:nvSpPr>
        <p:spPr>
          <a:xfrm rot="20528065">
            <a:off x="5140293" y="3611813"/>
            <a:ext cx="676512" cy="16609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800"/>
          </a:p>
        </p:txBody>
      </p:sp>
      <p:sp>
        <p:nvSpPr>
          <p:cNvPr id="12" name="TextBox 11">
            <a:extLst>
              <a:ext uri="{FF2B5EF4-FFF2-40B4-BE49-F238E27FC236}">
                <a16:creationId xmlns:a16="http://schemas.microsoft.com/office/drawing/2014/main" id="{13537F63-5A42-8F54-49B5-7FD596B318F9}"/>
              </a:ext>
            </a:extLst>
          </p:cNvPr>
          <p:cNvSpPr txBox="1"/>
          <p:nvPr/>
        </p:nvSpPr>
        <p:spPr>
          <a:xfrm>
            <a:off x="5825970" y="3413009"/>
            <a:ext cx="2778534" cy="338554"/>
          </a:xfrm>
          <a:prstGeom prst="rect">
            <a:avLst/>
          </a:prstGeom>
          <a:noFill/>
        </p:spPr>
        <p:txBody>
          <a:bodyPr wrap="square" rtlCol="0">
            <a:spAutoFit/>
          </a:bodyPr>
          <a:lstStyle/>
          <a:p>
            <a:r>
              <a:rPr lang="en-US" sz="800" b="1" dirty="0">
                <a:solidFill>
                  <a:srgbClr val="FF0000"/>
                </a:solidFill>
              </a:rPr>
              <a:t>Max. System Size Qualification Form – We recommend completing this prior to a PV application being submitted.</a:t>
            </a:r>
          </a:p>
        </p:txBody>
      </p:sp>
      <p:sp>
        <p:nvSpPr>
          <p:cNvPr id="13" name="Arrow: Left 12">
            <a:extLst>
              <a:ext uri="{FF2B5EF4-FFF2-40B4-BE49-F238E27FC236}">
                <a16:creationId xmlns:a16="http://schemas.microsoft.com/office/drawing/2014/main" id="{D410E119-5B68-8F45-7D45-BB58C21E8EEB}"/>
              </a:ext>
            </a:extLst>
          </p:cNvPr>
          <p:cNvSpPr/>
          <p:nvPr/>
        </p:nvSpPr>
        <p:spPr>
          <a:xfrm rot="10800000">
            <a:off x="155056" y="2763891"/>
            <a:ext cx="378129" cy="88585"/>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38A54A-92A4-6581-FDB0-E442F34B0EC0}"/>
              </a:ext>
            </a:extLst>
          </p:cNvPr>
          <p:cNvSpPr txBox="1"/>
          <p:nvPr/>
        </p:nvSpPr>
        <p:spPr>
          <a:xfrm>
            <a:off x="-82215" y="2561963"/>
            <a:ext cx="1230800" cy="246221"/>
          </a:xfrm>
          <a:prstGeom prst="rect">
            <a:avLst/>
          </a:prstGeom>
          <a:noFill/>
        </p:spPr>
        <p:txBody>
          <a:bodyPr wrap="square" rtlCol="0">
            <a:spAutoFit/>
          </a:bodyPr>
          <a:lstStyle/>
          <a:p>
            <a:r>
              <a:rPr lang="en-US" sz="1000" b="1" dirty="0">
                <a:solidFill>
                  <a:srgbClr val="FF0000"/>
                </a:solidFill>
              </a:rPr>
              <a:t>Bill Examples</a:t>
            </a:r>
          </a:p>
        </p:txBody>
      </p:sp>
      <p:sp>
        <p:nvSpPr>
          <p:cNvPr id="17" name="TextBox 16">
            <a:extLst>
              <a:ext uri="{FF2B5EF4-FFF2-40B4-BE49-F238E27FC236}">
                <a16:creationId xmlns:a16="http://schemas.microsoft.com/office/drawing/2014/main" id="{8AA61FCA-4D98-C6FE-8179-D5B0870925B9}"/>
              </a:ext>
            </a:extLst>
          </p:cNvPr>
          <p:cNvSpPr txBox="1"/>
          <p:nvPr/>
        </p:nvSpPr>
        <p:spPr>
          <a:xfrm>
            <a:off x="-82215" y="2065815"/>
            <a:ext cx="2066791" cy="297927"/>
          </a:xfrm>
          <a:prstGeom prst="rect">
            <a:avLst/>
          </a:prstGeom>
          <a:noFill/>
        </p:spPr>
        <p:txBody>
          <a:bodyPr wrap="square" rtlCol="0">
            <a:spAutoFit/>
          </a:bodyPr>
          <a:lstStyle/>
          <a:p>
            <a:r>
              <a:rPr lang="en-US" sz="1000" b="1" dirty="0">
                <a:solidFill>
                  <a:srgbClr val="FF0000"/>
                </a:solidFill>
              </a:rPr>
              <a:t>All resources for Installers</a:t>
            </a:r>
          </a:p>
        </p:txBody>
      </p:sp>
      <p:sp>
        <p:nvSpPr>
          <p:cNvPr id="2" name="Arrow: Left 1">
            <a:extLst>
              <a:ext uri="{FF2B5EF4-FFF2-40B4-BE49-F238E27FC236}">
                <a16:creationId xmlns:a16="http://schemas.microsoft.com/office/drawing/2014/main" id="{4F27089C-482B-E323-27E0-8927C315159F}"/>
              </a:ext>
            </a:extLst>
          </p:cNvPr>
          <p:cNvSpPr/>
          <p:nvPr/>
        </p:nvSpPr>
        <p:spPr>
          <a:xfrm rot="10800000">
            <a:off x="155056" y="2279798"/>
            <a:ext cx="378129" cy="88585"/>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13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CDE469-D98F-4AA1-A08B-546A4953E764}"/>
              </a:ext>
            </a:extLst>
          </p:cNvPr>
          <p:cNvPicPr>
            <a:picLocks noChangeAspect="1"/>
          </p:cNvPicPr>
          <p:nvPr/>
        </p:nvPicPr>
        <p:blipFill>
          <a:blip r:embed="rId3"/>
          <a:srcRect/>
          <a:stretch/>
        </p:blipFill>
        <p:spPr>
          <a:xfrm>
            <a:off x="0" y="0"/>
            <a:ext cx="9144000" cy="6858000"/>
          </a:xfrm>
          <a:prstGeom prst="rect">
            <a:avLst/>
          </a:prstGeom>
        </p:spPr>
      </p:pic>
      <p:sp>
        <p:nvSpPr>
          <p:cNvPr id="7" name="Content Placeholder 6">
            <a:extLst>
              <a:ext uri="{FF2B5EF4-FFF2-40B4-BE49-F238E27FC236}">
                <a16:creationId xmlns:a16="http://schemas.microsoft.com/office/drawing/2014/main" id="{7AF8F4B3-6992-6C9B-B99D-C7A7C14E143A}"/>
              </a:ext>
            </a:extLst>
          </p:cNvPr>
          <p:cNvSpPr>
            <a:spLocks noGrp="1"/>
          </p:cNvSpPr>
          <p:nvPr>
            <p:ph sz="half" idx="2"/>
          </p:nvPr>
        </p:nvSpPr>
        <p:spPr>
          <a:xfrm>
            <a:off x="4610733" y="2151199"/>
            <a:ext cx="4038600" cy="4525963"/>
          </a:xfrm>
        </p:spPr>
        <p:txBody>
          <a:bodyPr>
            <a:normAutofit/>
          </a:bodyPr>
          <a:lstStyle/>
          <a:p>
            <a:r>
              <a:rPr lang="en-US" sz="1900" dirty="0"/>
              <a:t>When a Main Service Panel (MSP) is being modified by derate, Main Panel Upgrade (MPU) or relocation, an alteration application will be required and can be found on the </a:t>
            </a:r>
            <a:r>
              <a:rPr lang="en-US" sz="1900" i="1" dirty="0"/>
              <a:t>Modifying Existing Facilities </a:t>
            </a:r>
            <a:r>
              <a:rPr lang="en-US" sz="1900" dirty="0"/>
              <a:t>link. </a:t>
            </a:r>
          </a:p>
          <a:p>
            <a:pPr lvl="1"/>
            <a:r>
              <a:rPr lang="en-US" sz="1600" dirty="0"/>
              <a:t>Once the PV application has been </a:t>
            </a:r>
            <a:r>
              <a:rPr lang="en-US" sz="1600" b="1" dirty="0"/>
              <a:t>approved</a:t>
            </a:r>
            <a:r>
              <a:rPr lang="en-US" sz="1600" dirty="0"/>
              <a:t>, please contact (520) 744-2944 ext. 1383 to schedule a PowerKill </a:t>
            </a:r>
          </a:p>
          <a:p>
            <a:r>
              <a:rPr lang="en-US" sz="1800" dirty="0"/>
              <a:t>Electric Service Requirements, such as required labels, can be found on the </a:t>
            </a:r>
            <a:r>
              <a:rPr lang="en-US" sz="1800" i="1" dirty="0"/>
              <a:t>Requirements </a:t>
            </a:r>
            <a:r>
              <a:rPr lang="en-US" sz="1800" dirty="0"/>
              <a:t>link.</a:t>
            </a:r>
          </a:p>
        </p:txBody>
      </p:sp>
      <p:sp>
        <p:nvSpPr>
          <p:cNvPr id="3" name="Slide Number Placeholder 2">
            <a:extLst>
              <a:ext uri="{FF2B5EF4-FFF2-40B4-BE49-F238E27FC236}">
                <a16:creationId xmlns:a16="http://schemas.microsoft.com/office/drawing/2014/main" id="{5FD1A2F2-BA58-477A-B409-62D0BD2177F8}"/>
              </a:ext>
            </a:extLst>
          </p:cNvPr>
          <p:cNvSpPr>
            <a:spLocks noGrp="1"/>
          </p:cNvSpPr>
          <p:nvPr>
            <p:ph type="sldNum" sz="quarter" idx="12"/>
          </p:nvPr>
        </p:nvSpPr>
        <p:spPr/>
        <p:txBody>
          <a:bodyPr/>
          <a:lstStyle/>
          <a:p>
            <a:fld id="{EC855419-9AA1-024B-A0BD-7BF19EEAC683}" type="slidenum">
              <a:rPr lang="en-US" smtClean="0"/>
              <a:t>5</a:t>
            </a:fld>
            <a:endParaRPr lang="en-US"/>
          </a:p>
        </p:txBody>
      </p:sp>
      <p:pic>
        <p:nvPicPr>
          <p:cNvPr id="12" name="Picture 11">
            <a:extLst>
              <a:ext uri="{FF2B5EF4-FFF2-40B4-BE49-F238E27FC236}">
                <a16:creationId xmlns:a16="http://schemas.microsoft.com/office/drawing/2014/main" id="{682C52C3-22F3-CAB5-13A4-FFF8D4B6CFBE}"/>
              </a:ext>
            </a:extLst>
          </p:cNvPr>
          <p:cNvPicPr>
            <a:picLocks noChangeAspect="1"/>
          </p:cNvPicPr>
          <p:nvPr/>
        </p:nvPicPr>
        <p:blipFill>
          <a:blip r:embed="rId4"/>
          <a:stretch>
            <a:fillRect/>
          </a:stretch>
        </p:blipFill>
        <p:spPr>
          <a:xfrm>
            <a:off x="76200" y="2710392"/>
            <a:ext cx="4534533" cy="1905266"/>
          </a:xfrm>
          <a:prstGeom prst="rect">
            <a:avLst/>
          </a:prstGeom>
        </p:spPr>
      </p:pic>
      <p:sp>
        <p:nvSpPr>
          <p:cNvPr id="15" name="Arrow: Down 14">
            <a:extLst>
              <a:ext uri="{FF2B5EF4-FFF2-40B4-BE49-F238E27FC236}">
                <a16:creationId xmlns:a16="http://schemas.microsoft.com/office/drawing/2014/main" id="{0AF49057-85D5-2137-1FBA-0172F4B8024F}"/>
              </a:ext>
            </a:extLst>
          </p:cNvPr>
          <p:cNvSpPr/>
          <p:nvPr/>
        </p:nvSpPr>
        <p:spPr>
          <a:xfrm>
            <a:off x="675089" y="2169487"/>
            <a:ext cx="177554" cy="54090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5BED4990-7BFD-7330-336C-A47A41F2E4D5}"/>
              </a:ext>
            </a:extLst>
          </p:cNvPr>
          <p:cNvSpPr/>
          <p:nvPr/>
        </p:nvSpPr>
        <p:spPr>
          <a:xfrm>
            <a:off x="1152261" y="4222891"/>
            <a:ext cx="204186" cy="560941"/>
          </a:xfrm>
          <a:prstGeom prst="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Arrow: Up 16">
            <a:extLst>
              <a:ext uri="{FF2B5EF4-FFF2-40B4-BE49-F238E27FC236}">
                <a16:creationId xmlns:a16="http://schemas.microsoft.com/office/drawing/2014/main" id="{B61BC245-316D-40C2-6004-F5115CCFF4E2}"/>
              </a:ext>
            </a:extLst>
          </p:cNvPr>
          <p:cNvSpPr/>
          <p:nvPr/>
        </p:nvSpPr>
        <p:spPr>
          <a:xfrm rot="16200000">
            <a:off x="3511501" y="3382554"/>
            <a:ext cx="204186" cy="560941"/>
          </a:xfrm>
          <a:prstGeom prst="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Title 4">
            <a:extLst>
              <a:ext uri="{FF2B5EF4-FFF2-40B4-BE49-F238E27FC236}">
                <a16:creationId xmlns:a16="http://schemas.microsoft.com/office/drawing/2014/main" id="{4E22621B-3595-1D30-FD86-FA823258B0F8}"/>
              </a:ext>
            </a:extLst>
          </p:cNvPr>
          <p:cNvSpPr txBox="1">
            <a:spLocks noGrp="1"/>
          </p:cNvSpPr>
          <p:nvPr>
            <p:ph type="title"/>
          </p:nvPr>
        </p:nvSpPr>
        <p:spPr>
          <a:xfrm>
            <a:off x="457200" y="274638"/>
            <a:ext cx="8229600" cy="1143000"/>
          </a:xfrm>
          <a:prstGeom prst="rect">
            <a:avLst/>
          </a:prstGeom>
        </p:spPr>
        <p:txBody>
          <a:bodyPr>
            <a:normAutofit fontScale="90000"/>
          </a:bodyPr>
          <a:lstStyle>
            <a:lvl1pPr algn="ctr" defTabSz="457200" rtl="0" eaLnBrk="1" latinLnBrk="0" hangingPunct="1">
              <a:spcBef>
                <a:spcPct val="0"/>
              </a:spcBef>
              <a:buNone/>
              <a:defRPr sz="4400" kern="1200">
                <a:solidFill>
                  <a:srgbClr val="004F61"/>
                </a:solidFill>
                <a:latin typeface="+mj-lt"/>
                <a:ea typeface="Source Sans Pro" panose="020B0503030403020204" pitchFamily="34" charset="0"/>
                <a:cs typeface="+mj-cs"/>
              </a:defRPr>
            </a:lvl1pPr>
          </a:lstStyle>
          <a:p>
            <a:r>
              <a:rPr lang="en-US" dirty="0"/>
              <a:t>Where can you find Construction/PowerKill information?</a:t>
            </a:r>
          </a:p>
        </p:txBody>
      </p:sp>
      <p:sp>
        <p:nvSpPr>
          <p:cNvPr id="13" name="TextBox 12">
            <a:extLst>
              <a:ext uri="{FF2B5EF4-FFF2-40B4-BE49-F238E27FC236}">
                <a16:creationId xmlns:a16="http://schemas.microsoft.com/office/drawing/2014/main" id="{00108858-EA5D-55EA-7713-D4CE28F1F4B4}"/>
              </a:ext>
            </a:extLst>
          </p:cNvPr>
          <p:cNvSpPr txBox="1"/>
          <p:nvPr/>
        </p:nvSpPr>
        <p:spPr>
          <a:xfrm>
            <a:off x="539496" y="1418514"/>
            <a:ext cx="8065008" cy="584775"/>
          </a:xfrm>
          <a:prstGeom prst="rect">
            <a:avLst/>
          </a:prstGeom>
          <a:noFill/>
        </p:spPr>
        <p:txBody>
          <a:bodyPr wrap="square" rtlCol="0">
            <a:spAutoFit/>
          </a:bodyPr>
          <a:lstStyle/>
          <a:p>
            <a:pPr algn="ctr"/>
            <a:r>
              <a:rPr lang="en-US" sz="3200" u="sng" dirty="0">
                <a:solidFill>
                  <a:srgbClr val="004F61"/>
                </a:solidFill>
                <a:latin typeface="+mj-lt"/>
                <a:ea typeface="Source Sans Pro" panose="020B0503030403020204" pitchFamily="34" charset="0"/>
                <a:cs typeface="+mj-cs"/>
              </a:rPr>
              <a:t>Trico Website: </a:t>
            </a:r>
            <a:r>
              <a:rPr lang="en-US" sz="3200" u="sng" dirty="0" err="1">
                <a:solidFill>
                  <a:srgbClr val="004F61"/>
                </a:solidFill>
                <a:latin typeface="+mj-lt"/>
                <a:ea typeface="Source Sans Pro" panose="020B0503030403020204" pitchFamily="34" charset="0"/>
                <a:cs typeface="+mj-cs"/>
                <a:hlinkClick r:id="rId5"/>
              </a:rPr>
              <a:t>Trico.Coop</a:t>
            </a:r>
            <a:r>
              <a:rPr lang="en-US" sz="3200" u="sng" dirty="0">
                <a:hlinkClick r:id="rId5"/>
              </a:rPr>
              <a:t> </a:t>
            </a:r>
            <a:endParaRPr lang="en-US" sz="3200" u="sng" dirty="0"/>
          </a:p>
        </p:txBody>
      </p:sp>
    </p:spTree>
    <p:extLst>
      <p:ext uri="{BB962C8B-B14F-4D97-AF65-F5344CB8AC3E}">
        <p14:creationId xmlns:p14="http://schemas.microsoft.com/office/powerpoint/2010/main" val="1099007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B495-8F3D-4323-B3D6-35265B965694}"/>
              </a:ext>
            </a:extLst>
          </p:cNvPr>
          <p:cNvSpPr>
            <a:spLocks noGrp="1"/>
          </p:cNvSpPr>
          <p:nvPr>
            <p:ph type="title"/>
          </p:nvPr>
        </p:nvSpPr>
        <p:spPr/>
        <p:txBody>
          <a:bodyPr/>
          <a:lstStyle/>
          <a:p>
            <a:r>
              <a:rPr lang="en-US" dirty="0"/>
              <a:t>Residential Tariffs</a:t>
            </a:r>
          </a:p>
        </p:txBody>
      </p:sp>
      <p:sp>
        <p:nvSpPr>
          <p:cNvPr id="3" name="Content Placeholder 2">
            <a:extLst>
              <a:ext uri="{FF2B5EF4-FFF2-40B4-BE49-F238E27FC236}">
                <a16:creationId xmlns:a16="http://schemas.microsoft.com/office/drawing/2014/main" id="{71DDDFDC-B0EE-40FD-9682-C9F83A15426F}"/>
              </a:ext>
            </a:extLst>
          </p:cNvPr>
          <p:cNvSpPr>
            <a:spLocks noGrp="1"/>
          </p:cNvSpPr>
          <p:nvPr>
            <p:ph sz="half" idx="1"/>
          </p:nvPr>
        </p:nvSpPr>
        <p:spPr/>
        <p:txBody>
          <a:bodyPr>
            <a:normAutofit fontScale="92500"/>
          </a:bodyPr>
          <a:lstStyle/>
          <a:p>
            <a:pPr marL="0" indent="0">
              <a:buNone/>
            </a:pPr>
            <a:r>
              <a:rPr lang="en-US" b="1" dirty="0"/>
              <a:t>     Net Metering- NM</a:t>
            </a:r>
          </a:p>
          <a:p>
            <a:pPr lvl="1"/>
            <a:r>
              <a:rPr lang="en-US" sz="1800" dirty="0"/>
              <a:t>Members must be grandfathered prior to February 24, 2017</a:t>
            </a:r>
          </a:p>
          <a:p>
            <a:pPr lvl="1"/>
            <a:r>
              <a:rPr lang="en-US" sz="1800" dirty="0"/>
              <a:t>NM is available for commercial services</a:t>
            </a:r>
          </a:p>
          <a:p>
            <a:pPr lvl="1"/>
            <a:r>
              <a:rPr lang="en-US" sz="1800" dirty="0"/>
              <a:t>Bank excess solar generation</a:t>
            </a:r>
          </a:p>
          <a:p>
            <a:pPr lvl="1"/>
            <a:r>
              <a:rPr lang="en-US" sz="1800" dirty="0"/>
              <a:t>One-to-one credit for excess solar generation sent back to Trico</a:t>
            </a:r>
          </a:p>
          <a:p>
            <a:pPr lvl="1"/>
            <a:r>
              <a:rPr lang="en-US" sz="1800" dirty="0"/>
              <a:t>Bill calculation is based on net of energy delivered and energy received</a:t>
            </a:r>
          </a:p>
          <a:p>
            <a:pPr marL="457200" lvl="1" indent="0" algn="ctr">
              <a:buNone/>
            </a:pPr>
            <a:r>
              <a:rPr lang="en-US" b="1" u="sng" dirty="0"/>
              <a:t>*NM is not available to Residential Solar Members*</a:t>
            </a:r>
          </a:p>
        </p:txBody>
      </p:sp>
      <p:sp>
        <p:nvSpPr>
          <p:cNvPr id="4" name="Content Placeholder 3">
            <a:extLst>
              <a:ext uri="{FF2B5EF4-FFF2-40B4-BE49-F238E27FC236}">
                <a16:creationId xmlns:a16="http://schemas.microsoft.com/office/drawing/2014/main" id="{1DC0EBE2-384A-42B3-9A7D-CE1E333BB6E2}"/>
              </a:ext>
            </a:extLst>
          </p:cNvPr>
          <p:cNvSpPr>
            <a:spLocks noGrp="1"/>
          </p:cNvSpPr>
          <p:nvPr>
            <p:ph sz="half" idx="2"/>
          </p:nvPr>
        </p:nvSpPr>
        <p:spPr>
          <a:xfrm>
            <a:off x="4571999" y="1600200"/>
            <a:ext cx="4179147" cy="4525963"/>
          </a:xfrm>
        </p:spPr>
        <p:txBody>
          <a:bodyPr>
            <a:normAutofit fontScale="92500"/>
          </a:bodyPr>
          <a:lstStyle/>
          <a:p>
            <a:pPr marL="0" indent="0">
              <a:buNone/>
            </a:pPr>
            <a:r>
              <a:rPr lang="en-US" b="1" dirty="0"/>
              <a:t>     DG Energy Export-DGEE</a:t>
            </a:r>
          </a:p>
          <a:p>
            <a:pPr lvl="1"/>
            <a:r>
              <a:rPr lang="en-US" sz="1800" dirty="0"/>
              <a:t>All new residential solar members as of February 24, 2017</a:t>
            </a:r>
          </a:p>
          <a:p>
            <a:pPr lvl="1"/>
            <a:r>
              <a:rPr lang="en-US" sz="1800" dirty="0"/>
              <a:t>Excess generation credited at applicable tariff rate</a:t>
            </a:r>
          </a:p>
          <a:p>
            <a:pPr lvl="1"/>
            <a:r>
              <a:rPr lang="en-US" sz="1800" dirty="0"/>
              <a:t>No banking!</a:t>
            </a:r>
          </a:p>
          <a:p>
            <a:pPr lvl="1"/>
            <a:r>
              <a:rPr lang="en-US" sz="1800" dirty="0"/>
              <a:t>Tariff is determined by date of application submission</a:t>
            </a:r>
          </a:p>
          <a:p>
            <a:pPr lvl="1"/>
            <a:r>
              <a:rPr lang="en-US" sz="1800" dirty="0"/>
              <a:t>New tariff goes into effect March 1 of each year</a:t>
            </a:r>
          </a:p>
          <a:p>
            <a:pPr lvl="1"/>
            <a:endParaRPr lang="en-US" sz="1800" dirty="0"/>
          </a:p>
        </p:txBody>
      </p:sp>
      <p:sp>
        <p:nvSpPr>
          <p:cNvPr id="5" name="Slide Number Placeholder 4">
            <a:extLst>
              <a:ext uri="{FF2B5EF4-FFF2-40B4-BE49-F238E27FC236}">
                <a16:creationId xmlns:a16="http://schemas.microsoft.com/office/drawing/2014/main" id="{736AD772-109C-4A24-A751-B4FE2A4CC3DD}"/>
              </a:ext>
            </a:extLst>
          </p:cNvPr>
          <p:cNvSpPr>
            <a:spLocks noGrp="1"/>
          </p:cNvSpPr>
          <p:nvPr>
            <p:ph type="sldNum" sz="quarter" idx="12"/>
          </p:nvPr>
        </p:nvSpPr>
        <p:spPr/>
        <p:txBody>
          <a:bodyPr/>
          <a:lstStyle/>
          <a:p>
            <a:fld id="{EC855419-9AA1-024B-A0BD-7BF19EEAC683}" type="slidenum">
              <a:rPr lang="en-US" smtClean="0"/>
              <a:t>6</a:t>
            </a:fld>
            <a:endParaRPr lang="en-US"/>
          </a:p>
        </p:txBody>
      </p:sp>
    </p:spTree>
    <p:extLst>
      <p:ext uri="{BB962C8B-B14F-4D97-AF65-F5344CB8AC3E}">
        <p14:creationId xmlns:p14="http://schemas.microsoft.com/office/powerpoint/2010/main" val="199449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A014-F8F1-D0A3-7653-5D06F3E57FF3}"/>
              </a:ext>
            </a:extLst>
          </p:cNvPr>
          <p:cNvSpPr>
            <a:spLocks noGrp="1"/>
          </p:cNvSpPr>
          <p:nvPr>
            <p:ph type="title"/>
          </p:nvPr>
        </p:nvSpPr>
        <p:spPr>
          <a:xfrm>
            <a:off x="457200" y="274638"/>
            <a:ext cx="8229600" cy="1143000"/>
          </a:xfrm>
        </p:spPr>
        <p:txBody>
          <a:bodyPr anchor="ctr">
            <a:normAutofit/>
          </a:bodyPr>
          <a:lstStyle/>
          <a:p>
            <a:r>
              <a:rPr lang="en-US" dirty="0"/>
              <a:t>Fixed Monthly Fees</a:t>
            </a:r>
          </a:p>
        </p:txBody>
      </p:sp>
      <p:sp>
        <p:nvSpPr>
          <p:cNvPr id="5" name="Slide Number Placeholder 4">
            <a:extLst>
              <a:ext uri="{FF2B5EF4-FFF2-40B4-BE49-F238E27FC236}">
                <a16:creationId xmlns:a16="http://schemas.microsoft.com/office/drawing/2014/main" id="{DE61DC3F-783B-561C-F0C5-5DF2DF9104B8}"/>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EC855419-9AA1-024B-A0BD-7BF19EEAC683}" type="slidenum">
              <a:rPr lang="en-US" smtClean="0"/>
              <a:pPr>
                <a:spcAft>
                  <a:spcPts val="600"/>
                </a:spcAft>
              </a:pPr>
              <a:t>7</a:t>
            </a:fld>
            <a:endParaRPr lang="en-US"/>
          </a:p>
        </p:txBody>
      </p:sp>
      <p:sp>
        <p:nvSpPr>
          <p:cNvPr id="9" name="TextBox 8">
            <a:extLst>
              <a:ext uri="{FF2B5EF4-FFF2-40B4-BE49-F238E27FC236}">
                <a16:creationId xmlns:a16="http://schemas.microsoft.com/office/drawing/2014/main" id="{66998DB9-8503-EEB9-3425-FEF3F1DF60A8}"/>
              </a:ext>
            </a:extLst>
          </p:cNvPr>
          <p:cNvSpPr txBox="1"/>
          <p:nvPr/>
        </p:nvSpPr>
        <p:spPr>
          <a:xfrm>
            <a:off x="1472184" y="5117195"/>
            <a:ext cx="6199632" cy="646331"/>
          </a:xfrm>
          <a:prstGeom prst="rect">
            <a:avLst/>
          </a:prstGeom>
          <a:noFill/>
        </p:spPr>
        <p:txBody>
          <a:bodyPr wrap="square" rtlCol="0">
            <a:spAutoFit/>
          </a:bodyPr>
          <a:lstStyle/>
          <a:p>
            <a:pPr algn="ctr"/>
            <a:r>
              <a:rPr lang="en-US" dirty="0"/>
              <a:t>Please note that our members will still receive a monthly bill even if the system is breaking even on consumption/generation.</a:t>
            </a:r>
          </a:p>
        </p:txBody>
      </p:sp>
      <p:pic>
        <p:nvPicPr>
          <p:cNvPr id="7" name="Picture 6">
            <a:extLst>
              <a:ext uri="{FF2B5EF4-FFF2-40B4-BE49-F238E27FC236}">
                <a16:creationId xmlns:a16="http://schemas.microsoft.com/office/drawing/2014/main" id="{A97DBD6F-64AA-6A96-A754-217B1E4C045B}"/>
              </a:ext>
            </a:extLst>
          </p:cNvPr>
          <p:cNvPicPr>
            <a:picLocks noChangeAspect="1"/>
          </p:cNvPicPr>
          <p:nvPr/>
        </p:nvPicPr>
        <p:blipFill>
          <a:blip r:embed="rId2"/>
          <a:stretch>
            <a:fillRect/>
          </a:stretch>
        </p:blipFill>
        <p:spPr>
          <a:xfrm>
            <a:off x="775927" y="1868046"/>
            <a:ext cx="7592146" cy="3121907"/>
          </a:xfrm>
          <a:prstGeom prst="rect">
            <a:avLst/>
          </a:prstGeom>
        </p:spPr>
      </p:pic>
    </p:spTree>
    <p:extLst>
      <p:ext uri="{BB962C8B-B14F-4D97-AF65-F5344CB8AC3E}">
        <p14:creationId xmlns:p14="http://schemas.microsoft.com/office/powerpoint/2010/main" val="291193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1614-1C45-4153-A7C1-D11A010D4A48}"/>
              </a:ext>
            </a:extLst>
          </p:cNvPr>
          <p:cNvSpPr>
            <a:spLocks noGrp="1"/>
          </p:cNvSpPr>
          <p:nvPr>
            <p:ph type="title"/>
          </p:nvPr>
        </p:nvSpPr>
        <p:spPr>
          <a:xfrm>
            <a:off x="457200" y="254093"/>
            <a:ext cx="8229600" cy="1143000"/>
          </a:xfrm>
        </p:spPr>
        <p:txBody>
          <a:bodyPr/>
          <a:lstStyle/>
          <a:p>
            <a:r>
              <a:rPr lang="en-US" dirty="0"/>
              <a:t>Contractor Responsibilities</a:t>
            </a:r>
          </a:p>
        </p:txBody>
      </p:sp>
      <p:sp>
        <p:nvSpPr>
          <p:cNvPr id="3" name="Content Placeholder 2">
            <a:extLst>
              <a:ext uri="{FF2B5EF4-FFF2-40B4-BE49-F238E27FC236}">
                <a16:creationId xmlns:a16="http://schemas.microsoft.com/office/drawing/2014/main" id="{248BD143-F51D-425C-85A1-F34FE5CD9BE5}"/>
              </a:ext>
            </a:extLst>
          </p:cNvPr>
          <p:cNvSpPr>
            <a:spLocks noGrp="1"/>
          </p:cNvSpPr>
          <p:nvPr>
            <p:ph idx="1"/>
          </p:nvPr>
        </p:nvSpPr>
        <p:spPr>
          <a:xfrm>
            <a:off x="457200" y="1419106"/>
            <a:ext cx="8229600" cy="4525963"/>
          </a:xfrm>
        </p:spPr>
        <p:txBody>
          <a:bodyPr>
            <a:normAutofit lnSpcReduction="10000"/>
          </a:bodyPr>
          <a:lstStyle/>
          <a:p>
            <a:r>
              <a:rPr lang="en-US" sz="2800" dirty="0"/>
              <a:t>Prepare an estimate, to include system size and financial obligations.</a:t>
            </a:r>
          </a:p>
          <a:p>
            <a:pPr lvl="1"/>
            <a:r>
              <a:rPr lang="en-US" sz="1600" dirty="0"/>
              <a:t>Recommended to complete the System Size Qualification Form prior to submitting the PV application</a:t>
            </a:r>
          </a:p>
          <a:p>
            <a:r>
              <a:rPr lang="en-US" sz="2800" dirty="0"/>
              <a:t>Be educated on Trico’s Interconnection Requirements, Rate Tariffs, and Interconnection Application process. </a:t>
            </a:r>
          </a:p>
          <a:p>
            <a:pPr lvl="1"/>
            <a:r>
              <a:rPr lang="en-US" sz="1600" dirty="0"/>
              <a:t>See previous slides for where to find this information</a:t>
            </a:r>
          </a:p>
          <a:p>
            <a:r>
              <a:rPr lang="en-US" sz="2800" dirty="0"/>
              <a:t>Responsible for submitting Interconnection Application to Trico. </a:t>
            </a:r>
          </a:p>
          <a:p>
            <a:pPr lvl="1"/>
            <a:r>
              <a:rPr lang="en-US" sz="1600" dirty="0"/>
              <a:t>Including: Required permits, engineered plan set, member documentation, and all other required documents.</a:t>
            </a:r>
          </a:p>
          <a:p>
            <a:pPr lvl="1"/>
            <a:endParaRPr lang="en-US" dirty="0"/>
          </a:p>
          <a:p>
            <a:endParaRPr lang="en-US" sz="1600" b="0" i="0" dirty="0">
              <a:solidFill>
                <a:srgbClr val="405765"/>
              </a:solidFill>
              <a:effectLst/>
              <a:latin typeface="Lato"/>
            </a:endParaRPr>
          </a:p>
          <a:p>
            <a:endParaRPr lang="en-US" dirty="0"/>
          </a:p>
        </p:txBody>
      </p:sp>
      <p:sp>
        <p:nvSpPr>
          <p:cNvPr id="4" name="Slide Number Placeholder 3">
            <a:extLst>
              <a:ext uri="{FF2B5EF4-FFF2-40B4-BE49-F238E27FC236}">
                <a16:creationId xmlns:a16="http://schemas.microsoft.com/office/drawing/2014/main" id="{F346B466-E458-4158-BF36-FB1C7FB64D78}"/>
              </a:ext>
            </a:extLst>
          </p:cNvPr>
          <p:cNvSpPr>
            <a:spLocks noGrp="1"/>
          </p:cNvSpPr>
          <p:nvPr>
            <p:ph type="sldNum" sz="quarter" idx="12"/>
          </p:nvPr>
        </p:nvSpPr>
        <p:spPr/>
        <p:txBody>
          <a:bodyPr/>
          <a:lstStyle/>
          <a:p>
            <a:fld id="{EC855419-9AA1-024B-A0BD-7BF19EEAC683}" type="slidenum">
              <a:rPr lang="en-US" smtClean="0"/>
              <a:t>8</a:t>
            </a:fld>
            <a:endParaRPr lang="en-US"/>
          </a:p>
        </p:txBody>
      </p:sp>
    </p:spTree>
    <p:extLst>
      <p:ext uri="{BB962C8B-B14F-4D97-AF65-F5344CB8AC3E}">
        <p14:creationId xmlns:p14="http://schemas.microsoft.com/office/powerpoint/2010/main" val="560890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0F5E-B9FD-416F-B9E8-B1A83BE50FCA}"/>
              </a:ext>
            </a:extLst>
          </p:cNvPr>
          <p:cNvSpPr>
            <a:spLocks noGrp="1"/>
          </p:cNvSpPr>
          <p:nvPr>
            <p:ph type="title"/>
          </p:nvPr>
        </p:nvSpPr>
        <p:spPr/>
        <p:txBody>
          <a:bodyPr>
            <a:normAutofit fontScale="90000"/>
          </a:bodyPr>
          <a:lstStyle/>
          <a:p>
            <a:r>
              <a:rPr lang="en-US" dirty="0"/>
              <a:t>Interconnection Process - PowerClerk</a:t>
            </a:r>
          </a:p>
        </p:txBody>
      </p:sp>
      <p:pic>
        <p:nvPicPr>
          <p:cNvPr id="6" name="Content Placeholder 5">
            <a:extLst>
              <a:ext uri="{FF2B5EF4-FFF2-40B4-BE49-F238E27FC236}">
                <a16:creationId xmlns:a16="http://schemas.microsoft.com/office/drawing/2014/main" id="{C297D6A0-6560-C2FD-57C6-0520AEC59364}"/>
              </a:ext>
            </a:extLst>
          </p:cNvPr>
          <p:cNvPicPr>
            <a:picLocks noGrp="1" noChangeAspect="1"/>
          </p:cNvPicPr>
          <p:nvPr>
            <p:ph idx="1"/>
          </p:nvPr>
        </p:nvPicPr>
        <p:blipFill>
          <a:blip r:embed="rId3"/>
          <a:stretch>
            <a:fillRect/>
          </a:stretch>
        </p:blipFill>
        <p:spPr>
          <a:xfrm>
            <a:off x="1382492" y="1408231"/>
            <a:ext cx="6379015" cy="4041538"/>
          </a:xfrm>
        </p:spPr>
      </p:pic>
      <p:sp>
        <p:nvSpPr>
          <p:cNvPr id="4" name="Slide Number Placeholder 3">
            <a:extLst>
              <a:ext uri="{FF2B5EF4-FFF2-40B4-BE49-F238E27FC236}">
                <a16:creationId xmlns:a16="http://schemas.microsoft.com/office/drawing/2014/main" id="{AF7BA767-0134-4A4C-8C13-EC67D38C8C37}"/>
              </a:ext>
            </a:extLst>
          </p:cNvPr>
          <p:cNvSpPr>
            <a:spLocks noGrp="1"/>
          </p:cNvSpPr>
          <p:nvPr>
            <p:ph type="sldNum" sz="quarter" idx="12"/>
          </p:nvPr>
        </p:nvSpPr>
        <p:spPr/>
        <p:txBody>
          <a:bodyPr/>
          <a:lstStyle/>
          <a:p>
            <a:fld id="{EC855419-9AA1-024B-A0BD-7BF19EEAC683}" type="slidenum">
              <a:rPr lang="en-US" smtClean="0"/>
              <a:t>9</a:t>
            </a:fld>
            <a:endParaRPr lang="en-US"/>
          </a:p>
        </p:txBody>
      </p:sp>
      <p:sp>
        <p:nvSpPr>
          <p:cNvPr id="8" name="TextBox 7">
            <a:extLst>
              <a:ext uri="{FF2B5EF4-FFF2-40B4-BE49-F238E27FC236}">
                <a16:creationId xmlns:a16="http://schemas.microsoft.com/office/drawing/2014/main" id="{6B17667C-2B07-3723-ED0E-4D514C5EC095}"/>
              </a:ext>
            </a:extLst>
          </p:cNvPr>
          <p:cNvSpPr txBox="1"/>
          <p:nvPr/>
        </p:nvSpPr>
        <p:spPr>
          <a:xfrm>
            <a:off x="1796795" y="5557722"/>
            <a:ext cx="5550408" cy="646331"/>
          </a:xfrm>
          <a:prstGeom prst="rect">
            <a:avLst/>
          </a:prstGeom>
          <a:noFill/>
        </p:spPr>
        <p:txBody>
          <a:bodyPr wrap="square" rtlCol="0">
            <a:spAutoFit/>
          </a:bodyPr>
          <a:lstStyle/>
          <a:p>
            <a:pPr algn="ctr"/>
            <a:r>
              <a:rPr lang="en-US" sz="1200" dirty="0"/>
              <a:t>Please reference your 3-line diagram to ensure this question is answered appropriately. An automated email will be sent when “Yes” is selected with information on submitting the Alteration Application. </a:t>
            </a:r>
          </a:p>
        </p:txBody>
      </p:sp>
    </p:spTree>
    <p:extLst>
      <p:ext uri="{BB962C8B-B14F-4D97-AF65-F5344CB8AC3E}">
        <p14:creationId xmlns:p14="http://schemas.microsoft.com/office/powerpoint/2010/main" val="4068129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1885</TotalTime>
  <Words>1032</Words>
  <Application>Microsoft Office PowerPoint</Application>
  <PresentationFormat>On-screen Show (4:3)</PresentationFormat>
  <Paragraphs>111</Paragraphs>
  <Slides>15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Lato</vt:lpstr>
      <vt:lpstr>Wingdings</vt:lpstr>
      <vt:lpstr>Office Theme</vt:lpstr>
      <vt:lpstr>PowerPoint Presentation</vt:lpstr>
      <vt:lpstr>Topics to Review</vt:lpstr>
      <vt:lpstr>Where can you find solar program information?</vt:lpstr>
      <vt:lpstr>PowerPoint Presentation</vt:lpstr>
      <vt:lpstr>Where can you find Construction/PowerKill information?</vt:lpstr>
      <vt:lpstr>Residential Tariffs</vt:lpstr>
      <vt:lpstr>Fixed Monthly Fees</vt:lpstr>
      <vt:lpstr>Contractor Responsibilities</vt:lpstr>
      <vt:lpstr>Interconnection Process - PowerClerk</vt:lpstr>
      <vt:lpstr>Interconnection Process - PowerClerk</vt:lpstr>
      <vt:lpstr>Second Phase Applications</vt:lpstr>
      <vt:lpstr>Interconnection Process – PowerClerk Miscellaneous Items</vt:lpstr>
      <vt:lpstr>Interconnection Process – PowerClerk Miscellaneous Items</vt:lpstr>
      <vt:lpstr>Processing Timeframes - PowerClerk</vt:lpstr>
      <vt:lpstr>PowerPoint Presentation</vt:lpstr>
    </vt:vector>
  </TitlesOfParts>
  <Company>Gordley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Richie</dc:creator>
  <cp:lastModifiedBy>Chelsea Morrison</cp:lastModifiedBy>
  <cp:revision>118</cp:revision>
  <cp:lastPrinted>2021-05-28T19:47:09Z</cp:lastPrinted>
  <dcterms:created xsi:type="dcterms:W3CDTF">2019-03-19T16:13:51Z</dcterms:created>
  <dcterms:modified xsi:type="dcterms:W3CDTF">2022-08-18T15:58:25Z</dcterms:modified>
</cp:coreProperties>
</file>