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sldIdLst>
    <p:sldId id="256" r:id="rId2"/>
    <p:sldId id="257" r:id="rId3"/>
    <p:sldId id="258" r:id="rId4"/>
    <p:sldId id="262" r:id="rId5"/>
    <p:sldId id="263" r:id="rId6"/>
    <p:sldId id="287" r:id="rId7"/>
    <p:sldId id="265" r:id="rId8"/>
    <p:sldId id="291" r:id="rId9"/>
    <p:sldId id="295" r:id="rId10"/>
    <p:sldId id="288" r:id="rId11"/>
    <p:sldId id="267" r:id="rId12"/>
    <p:sldId id="268" r:id="rId13"/>
    <p:sldId id="269" r:id="rId14"/>
    <p:sldId id="271" r:id="rId15"/>
    <p:sldId id="289" r:id="rId16"/>
    <p:sldId id="290" r:id="rId17"/>
    <p:sldId id="282" r:id="rId18"/>
    <p:sldId id="270" r:id="rId19"/>
    <p:sldId id="299" r:id="rId20"/>
    <p:sldId id="272" r:id="rId21"/>
    <p:sldId id="274" r:id="rId22"/>
    <p:sldId id="275" r:id="rId23"/>
    <p:sldId id="276" r:id="rId24"/>
    <p:sldId id="292" r:id="rId25"/>
    <p:sldId id="300" r:id="rId26"/>
    <p:sldId id="294" r:id="rId27"/>
    <p:sldId id="278" r:id="rId28"/>
    <p:sldId id="279"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 Hawkins" initials="EH" lastIdx="1" clrIdx="0">
    <p:extLst>
      <p:ext uri="{19B8F6BF-5375-455C-9EA6-DF929625EA0E}">
        <p15:presenceInfo xmlns:p15="http://schemas.microsoft.com/office/powerpoint/2012/main" userId="S::ehawkins@trico.coop::3880f6e4-38f9-4ece-b2a4-0cb5770794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4F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snapToObjects="1">
      <p:cViewPr varScale="1">
        <p:scale>
          <a:sx n="111" d="100"/>
          <a:sy n="111" d="100"/>
        </p:scale>
        <p:origin x="161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2.svg"/></Relationships>
</file>

<file path=ppt/diagrams/_rels/data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CF5897-624B-441E-BF93-2E39DEC90B97}"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7339E1E-83CA-4A90-9126-ADA40059B15A}">
      <dgm:prSet/>
      <dgm:spPr/>
      <dgm:t>
        <a:bodyPr/>
        <a:lstStyle/>
        <a:p>
          <a:pPr>
            <a:lnSpc>
              <a:spcPct val="100000"/>
            </a:lnSpc>
          </a:pPr>
          <a:r>
            <a:rPr lang="en-US"/>
            <a:t>I will no longer have a utility bill with Trico </a:t>
          </a:r>
        </a:p>
      </dgm:t>
    </dgm:pt>
    <dgm:pt modelId="{BAF42F2F-7639-4E5B-9D76-C901DC0DBD97}" type="parTrans" cxnId="{B70AAB12-3219-4292-B871-A20B3B724BCF}">
      <dgm:prSet/>
      <dgm:spPr/>
      <dgm:t>
        <a:bodyPr/>
        <a:lstStyle/>
        <a:p>
          <a:endParaRPr lang="en-US"/>
        </a:p>
      </dgm:t>
    </dgm:pt>
    <dgm:pt modelId="{524CF526-E08F-4F48-B3D6-4AC26FE0D086}" type="sibTrans" cxnId="{B70AAB12-3219-4292-B871-A20B3B724BCF}">
      <dgm:prSet/>
      <dgm:spPr/>
      <dgm:t>
        <a:bodyPr/>
        <a:lstStyle/>
        <a:p>
          <a:pPr>
            <a:lnSpc>
              <a:spcPct val="100000"/>
            </a:lnSpc>
          </a:pPr>
          <a:endParaRPr lang="en-US"/>
        </a:p>
      </dgm:t>
    </dgm:pt>
    <dgm:pt modelId="{413327D6-BD39-458A-B1BC-5456A8D0331C}">
      <dgm:prSet/>
      <dgm:spPr/>
      <dgm:t>
        <a:bodyPr/>
        <a:lstStyle/>
        <a:p>
          <a:pPr>
            <a:lnSpc>
              <a:spcPct val="100000"/>
            </a:lnSpc>
          </a:pPr>
          <a:r>
            <a:rPr lang="en-US" dirty="0"/>
            <a:t>Trico raises their rates annually </a:t>
          </a:r>
        </a:p>
      </dgm:t>
    </dgm:pt>
    <dgm:pt modelId="{645C2DD1-D566-4714-9650-240E96B0CC5B}" type="parTrans" cxnId="{96BDA281-DFC2-401A-9BFB-B1926E4FEB93}">
      <dgm:prSet/>
      <dgm:spPr/>
      <dgm:t>
        <a:bodyPr/>
        <a:lstStyle/>
        <a:p>
          <a:endParaRPr lang="en-US"/>
        </a:p>
      </dgm:t>
    </dgm:pt>
    <dgm:pt modelId="{AA823E77-4893-4791-B579-2C9B73E60A4C}" type="sibTrans" cxnId="{96BDA281-DFC2-401A-9BFB-B1926E4FEB93}">
      <dgm:prSet/>
      <dgm:spPr/>
      <dgm:t>
        <a:bodyPr/>
        <a:lstStyle/>
        <a:p>
          <a:pPr>
            <a:lnSpc>
              <a:spcPct val="100000"/>
            </a:lnSpc>
          </a:pPr>
          <a:endParaRPr lang="en-US"/>
        </a:p>
      </dgm:t>
    </dgm:pt>
    <dgm:pt modelId="{94A5FF33-BB6C-4FFB-B9E9-E537B5105F10}">
      <dgm:prSet/>
      <dgm:spPr/>
      <dgm:t>
        <a:bodyPr/>
        <a:lstStyle/>
        <a:p>
          <a:pPr>
            <a:lnSpc>
              <a:spcPct val="100000"/>
            </a:lnSpc>
          </a:pPr>
          <a:r>
            <a:rPr lang="en-US"/>
            <a:t>Trico hires solar sales teams to go door to door</a:t>
          </a:r>
        </a:p>
      </dgm:t>
    </dgm:pt>
    <dgm:pt modelId="{95F51C88-0F17-4401-A113-331BC97C761F}" type="parTrans" cxnId="{12FF7483-0034-43BB-B6DE-E0B23BBCD0B0}">
      <dgm:prSet/>
      <dgm:spPr/>
      <dgm:t>
        <a:bodyPr/>
        <a:lstStyle/>
        <a:p>
          <a:endParaRPr lang="en-US"/>
        </a:p>
      </dgm:t>
    </dgm:pt>
    <dgm:pt modelId="{F7AA9DD0-A536-4843-A938-175374478807}" type="sibTrans" cxnId="{12FF7483-0034-43BB-B6DE-E0B23BBCD0B0}">
      <dgm:prSet/>
      <dgm:spPr/>
      <dgm:t>
        <a:bodyPr/>
        <a:lstStyle/>
        <a:p>
          <a:pPr>
            <a:lnSpc>
              <a:spcPct val="100000"/>
            </a:lnSpc>
          </a:pPr>
          <a:endParaRPr lang="en-US"/>
        </a:p>
      </dgm:t>
    </dgm:pt>
    <dgm:pt modelId="{B2CCEC54-86A8-4DE1-9B63-27CBD72F6C91}">
      <dgm:prSet/>
      <dgm:spPr/>
      <dgm:t>
        <a:bodyPr/>
        <a:lstStyle/>
        <a:p>
          <a:pPr>
            <a:lnSpc>
              <a:spcPct val="100000"/>
            </a:lnSpc>
          </a:pPr>
          <a:r>
            <a:rPr lang="en-US" dirty="0"/>
            <a:t>Trico does not want me to go solar</a:t>
          </a:r>
        </a:p>
      </dgm:t>
    </dgm:pt>
    <dgm:pt modelId="{CE88D127-6DFD-4C1C-81CD-1EDA6C7DC1AD}" type="parTrans" cxnId="{5BCE16F2-7438-41E8-BD04-951C7E43F4EC}">
      <dgm:prSet/>
      <dgm:spPr/>
      <dgm:t>
        <a:bodyPr/>
        <a:lstStyle/>
        <a:p>
          <a:endParaRPr lang="en-US"/>
        </a:p>
      </dgm:t>
    </dgm:pt>
    <dgm:pt modelId="{3CBB27B6-38D6-4851-81B8-81716B96BA22}" type="sibTrans" cxnId="{5BCE16F2-7438-41E8-BD04-951C7E43F4EC}">
      <dgm:prSet/>
      <dgm:spPr/>
      <dgm:t>
        <a:bodyPr/>
        <a:lstStyle/>
        <a:p>
          <a:pPr>
            <a:lnSpc>
              <a:spcPct val="100000"/>
            </a:lnSpc>
          </a:pPr>
          <a:endParaRPr lang="en-US"/>
        </a:p>
      </dgm:t>
    </dgm:pt>
    <dgm:pt modelId="{F085EA75-9F20-4551-964D-368C5D5C3344}">
      <dgm:prSet/>
      <dgm:spPr/>
      <dgm:t>
        <a:bodyPr/>
        <a:lstStyle/>
        <a:p>
          <a:pPr>
            <a:lnSpc>
              <a:spcPct val="100000"/>
            </a:lnSpc>
          </a:pPr>
          <a:r>
            <a:rPr lang="en-US" dirty="0"/>
            <a:t>Trico has my best interests in mind</a:t>
          </a:r>
        </a:p>
      </dgm:t>
    </dgm:pt>
    <dgm:pt modelId="{1729E60A-CC49-4B34-8A33-DF6B751BBDD3}" type="parTrans" cxnId="{76C50342-F2CF-4029-A39D-47DFB8995A93}">
      <dgm:prSet/>
      <dgm:spPr/>
      <dgm:t>
        <a:bodyPr/>
        <a:lstStyle/>
        <a:p>
          <a:endParaRPr lang="en-US"/>
        </a:p>
      </dgm:t>
    </dgm:pt>
    <dgm:pt modelId="{0A46CB30-438E-4407-8A9A-6F9CF4B5162B}" type="sibTrans" cxnId="{76C50342-F2CF-4029-A39D-47DFB8995A93}">
      <dgm:prSet/>
      <dgm:spPr/>
      <dgm:t>
        <a:bodyPr/>
        <a:lstStyle/>
        <a:p>
          <a:endParaRPr lang="en-US"/>
        </a:p>
      </dgm:t>
    </dgm:pt>
    <dgm:pt modelId="{8CC01AC0-343A-4FF7-BB6B-7843E63FB8AD}" type="pres">
      <dgm:prSet presAssocID="{15CF5897-624B-441E-BF93-2E39DEC90B97}" presName="root" presStyleCnt="0">
        <dgm:presLayoutVars>
          <dgm:dir/>
          <dgm:resizeHandles val="exact"/>
        </dgm:presLayoutVars>
      </dgm:prSet>
      <dgm:spPr/>
    </dgm:pt>
    <dgm:pt modelId="{67AA8223-F3AE-4365-9FFC-F6B41D2C06CA}" type="pres">
      <dgm:prSet presAssocID="{15CF5897-624B-441E-BF93-2E39DEC90B97}" presName="container" presStyleCnt="0">
        <dgm:presLayoutVars>
          <dgm:dir/>
          <dgm:resizeHandles val="exact"/>
        </dgm:presLayoutVars>
      </dgm:prSet>
      <dgm:spPr/>
    </dgm:pt>
    <dgm:pt modelId="{69113171-840A-4C07-AAD8-11F515E6E7C3}" type="pres">
      <dgm:prSet presAssocID="{A7339E1E-83CA-4A90-9126-ADA40059B15A}" presName="compNode" presStyleCnt="0"/>
      <dgm:spPr/>
    </dgm:pt>
    <dgm:pt modelId="{15D02576-E3FD-4E69-89A7-942D0A958AA6}" type="pres">
      <dgm:prSet presAssocID="{A7339E1E-83CA-4A90-9126-ADA40059B15A}" presName="iconBgRect" presStyleLbl="bgShp" presStyleIdx="0" presStyleCnt="5"/>
      <dgm:spPr/>
    </dgm:pt>
    <dgm:pt modelId="{6B51895A-D3FF-407C-9B79-35418BEED3D5}" type="pres">
      <dgm:prSet presAssocID="{A7339E1E-83CA-4A90-9126-ADA40059B15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FAD786EB-D25F-45D9-906C-3365CB0E96ED}" type="pres">
      <dgm:prSet presAssocID="{A7339E1E-83CA-4A90-9126-ADA40059B15A}" presName="spaceRect" presStyleCnt="0"/>
      <dgm:spPr/>
    </dgm:pt>
    <dgm:pt modelId="{CECD0A34-45AF-4EB6-8E96-FECBA21B61CC}" type="pres">
      <dgm:prSet presAssocID="{A7339E1E-83CA-4A90-9126-ADA40059B15A}" presName="textRect" presStyleLbl="revTx" presStyleIdx="0" presStyleCnt="5">
        <dgm:presLayoutVars>
          <dgm:chMax val="1"/>
          <dgm:chPref val="1"/>
        </dgm:presLayoutVars>
      </dgm:prSet>
      <dgm:spPr/>
    </dgm:pt>
    <dgm:pt modelId="{89B065FD-7C46-4D93-9399-F3D91D7F0D37}" type="pres">
      <dgm:prSet presAssocID="{524CF526-E08F-4F48-B3D6-4AC26FE0D086}" presName="sibTrans" presStyleLbl="sibTrans2D1" presStyleIdx="0" presStyleCnt="0"/>
      <dgm:spPr/>
    </dgm:pt>
    <dgm:pt modelId="{87CD0C3D-122F-4CBF-A75B-C1A396A6D1C3}" type="pres">
      <dgm:prSet presAssocID="{413327D6-BD39-458A-B1BC-5456A8D0331C}" presName="compNode" presStyleCnt="0"/>
      <dgm:spPr/>
    </dgm:pt>
    <dgm:pt modelId="{9ABDFDCA-825D-432F-AB97-FEE3D55ADFB9}" type="pres">
      <dgm:prSet presAssocID="{413327D6-BD39-458A-B1BC-5456A8D0331C}" presName="iconBgRect" presStyleLbl="bgShp" presStyleIdx="1" presStyleCnt="5"/>
      <dgm:spPr/>
    </dgm:pt>
    <dgm:pt modelId="{BA88825F-ED32-4D73-8F69-6492D7D81276}" type="pres">
      <dgm:prSet presAssocID="{413327D6-BD39-458A-B1BC-5456A8D0331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573B909F-03FA-409E-B329-61BE2360BAF3}" type="pres">
      <dgm:prSet presAssocID="{413327D6-BD39-458A-B1BC-5456A8D0331C}" presName="spaceRect" presStyleCnt="0"/>
      <dgm:spPr/>
    </dgm:pt>
    <dgm:pt modelId="{9163EAE6-027C-4D2E-9E0A-8CDEF62E7A36}" type="pres">
      <dgm:prSet presAssocID="{413327D6-BD39-458A-B1BC-5456A8D0331C}" presName="textRect" presStyleLbl="revTx" presStyleIdx="1" presStyleCnt="5">
        <dgm:presLayoutVars>
          <dgm:chMax val="1"/>
          <dgm:chPref val="1"/>
        </dgm:presLayoutVars>
      </dgm:prSet>
      <dgm:spPr/>
    </dgm:pt>
    <dgm:pt modelId="{B23B3D7F-DEBB-4D04-A2B3-26CB9BB7E32B}" type="pres">
      <dgm:prSet presAssocID="{AA823E77-4893-4791-B579-2C9B73E60A4C}" presName="sibTrans" presStyleLbl="sibTrans2D1" presStyleIdx="0" presStyleCnt="0"/>
      <dgm:spPr/>
    </dgm:pt>
    <dgm:pt modelId="{6E794884-C0D9-487E-9FF0-5A2421936C2B}" type="pres">
      <dgm:prSet presAssocID="{94A5FF33-BB6C-4FFB-B9E9-E537B5105F10}" presName="compNode" presStyleCnt="0"/>
      <dgm:spPr/>
    </dgm:pt>
    <dgm:pt modelId="{15A9C755-5432-41CA-AC89-D1176E5E2257}" type="pres">
      <dgm:prSet presAssocID="{94A5FF33-BB6C-4FFB-B9E9-E537B5105F10}" presName="iconBgRect" presStyleLbl="bgShp" presStyleIdx="2" presStyleCnt="5"/>
      <dgm:spPr/>
    </dgm:pt>
    <dgm:pt modelId="{17AA7DD4-650D-43C9-8A5F-DA010F9BEA4D}" type="pres">
      <dgm:prSet presAssocID="{94A5FF33-BB6C-4FFB-B9E9-E537B5105F1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5042CE8F-1380-4F33-943B-012B0CD65160}" type="pres">
      <dgm:prSet presAssocID="{94A5FF33-BB6C-4FFB-B9E9-E537B5105F10}" presName="spaceRect" presStyleCnt="0"/>
      <dgm:spPr/>
    </dgm:pt>
    <dgm:pt modelId="{018381F1-7DDA-4DD5-B58E-A2471298D774}" type="pres">
      <dgm:prSet presAssocID="{94A5FF33-BB6C-4FFB-B9E9-E537B5105F10}" presName="textRect" presStyleLbl="revTx" presStyleIdx="2" presStyleCnt="5">
        <dgm:presLayoutVars>
          <dgm:chMax val="1"/>
          <dgm:chPref val="1"/>
        </dgm:presLayoutVars>
      </dgm:prSet>
      <dgm:spPr/>
    </dgm:pt>
    <dgm:pt modelId="{7237A33F-787F-433F-B2AC-F34521B4278C}" type="pres">
      <dgm:prSet presAssocID="{F7AA9DD0-A536-4843-A938-175374478807}" presName="sibTrans" presStyleLbl="sibTrans2D1" presStyleIdx="0" presStyleCnt="0"/>
      <dgm:spPr/>
    </dgm:pt>
    <dgm:pt modelId="{8C2174BF-5933-4C4B-9E3B-2B9B9C38756A}" type="pres">
      <dgm:prSet presAssocID="{B2CCEC54-86A8-4DE1-9B63-27CBD72F6C91}" presName="compNode" presStyleCnt="0"/>
      <dgm:spPr/>
    </dgm:pt>
    <dgm:pt modelId="{2B287FF9-0E42-485A-8914-D535AB64FD31}" type="pres">
      <dgm:prSet presAssocID="{B2CCEC54-86A8-4DE1-9B63-27CBD72F6C91}" presName="iconBgRect" presStyleLbl="bgShp" presStyleIdx="3" presStyleCnt="5"/>
      <dgm:spPr/>
    </dgm:pt>
    <dgm:pt modelId="{D2E66149-D8C6-4555-987B-786E73395283}" type="pres">
      <dgm:prSet presAssocID="{B2CCEC54-86A8-4DE1-9B63-27CBD72F6C9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un"/>
        </a:ext>
      </dgm:extLst>
    </dgm:pt>
    <dgm:pt modelId="{0E71089E-2DE8-46CB-92A2-24E85ABCCB03}" type="pres">
      <dgm:prSet presAssocID="{B2CCEC54-86A8-4DE1-9B63-27CBD72F6C91}" presName="spaceRect" presStyleCnt="0"/>
      <dgm:spPr/>
    </dgm:pt>
    <dgm:pt modelId="{B479FB03-179E-4132-8668-F28149DA473F}" type="pres">
      <dgm:prSet presAssocID="{B2CCEC54-86A8-4DE1-9B63-27CBD72F6C91}" presName="textRect" presStyleLbl="revTx" presStyleIdx="3" presStyleCnt="5">
        <dgm:presLayoutVars>
          <dgm:chMax val="1"/>
          <dgm:chPref val="1"/>
        </dgm:presLayoutVars>
      </dgm:prSet>
      <dgm:spPr/>
    </dgm:pt>
    <dgm:pt modelId="{A4078C59-EABD-470D-97DE-E3D56D35EEA3}" type="pres">
      <dgm:prSet presAssocID="{3CBB27B6-38D6-4851-81B8-81716B96BA22}" presName="sibTrans" presStyleLbl="sibTrans2D1" presStyleIdx="0" presStyleCnt="0"/>
      <dgm:spPr/>
    </dgm:pt>
    <dgm:pt modelId="{AF2ACF2B-09FD-47EC-9863-DFCCDD3619B1}" type="pres">
      <dgm:prSet presAssocID="{F085EA75-9F20-4551-964D-368C5D5C3344}" presName="compNode" presStyleCnt="0"/>
      <dgm:spPr/>
    </dgm:pt>
    <dgm:pt modelId="{A67B3946-DED0-4E8B-8367-29D9BB3F31F5}" type="pres">
      <dgm:prSet presAssocID="{F085EA75-9F20-4551-964D-368C5D5C3344}" presName="iconBgRect" presStyleLbl="bgShp" presStyleIdx="4" presStyleCnt="5" custLinFactX="197505" custLinFactNeighborX="200000" custLinFactNeighborY="-4417"/>
      <dgm:spPr/>
    </dgm:pt>
    <dgm:pt modelId="{7C4D2B0E-CBF6-4FAF-92F7-4C6AD0B39EBF}" type="pres">
      <dgm:prSet presAssocID="{F085EA75-9F20-4551-964D-368C5D5C3344}" presName="iconRect" presStyleLbl="node1" presStyleIdx="4" presStyleCnt="5" custLinFactX="300000" custLinFactNeighborX="385353" custLinFactNeighborY="-10661"/>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Cheers with solid fill"/>
        </a:ext>
      </dgm:extLst>
    </dgm:pt>
    <dgm:pt modelId="{E0AA3133-CB7C-4C1F-90E5-B226CE06E28B}" type="pres">
      <dgm:prSet presAssocID="{F085EA75-9F20-4551-964D-368C5D5C3344}" presName="spaceRect" presStyleCnt="0"/>
      <dgm:spPr/>
    </dgm:pt>
    <dgm:pt modelId="{68EC383B-03F8-4C5D-8AC7-03CCE18D65EE}" type="pres">
      <dgm:prSet presAssocID="{F085EA75-9F20-4551-964D-368C5D5C3344}" presName="textRect" presStyleLbl="revTx" presStyleIdx="4" presStyleCnt="5" custLinFactX="68638" custLinFactNeighborX="100000" custLinFactNeighborY="-4417">
        <dgm:presLayoutVars>
          <dgm:chMax val="1"/>
          <dgm:chPref val="1"/>
        </dgm:presLayoutVars>
      </dgm:prSet>
      <dgm:spPr/>
    </dgm:pt>
  </dgm:ptLst>
  <dgm:cxnLst>
    <dgm:cxn modelId="{95F25403-49F7-4786-BC44-17CB0764DDEC}" type="presOf" srcId="{524CF526-E08F-4F48-B3D6-4AC26FE0D086}" destId="{89B065FD-7C46-4D93-9399-F3D91D7F0D37}" srcOrd="0" destOrd="0" presId="urn:microsoft.com/office/officeart/2018/2/layout/IconCircleList"/>
    <dgm:cxn modelId="{B70AAB12-3219-4292-B871-A20B3B724BCF}" srcId="{15CF5897-624B-441E-BF93-2E39DEC90B97}" destId="{A7339E1E-83CA-4A90-9126-ADA40059B15A}" srcOrd="0" destOrd="0" parTransId="{BAF42F2F-7639-4E5B-9D76-C901DC0DBD97}" sibTransId="{524CF526-E08F-4F48-B3D6-4AC26FE0D086}"/>
    <dgm:cxn modelId="{8E53AC17-7DDE-46B3-9361-B872B577D2C4}" type="presOf" srcId="{94A5FF33-BB6C-4FFB-B9E9-E537B5105F10}" destId="{018381F1-7DDA-4DD5-B58E-A2471298D774}" srcOrd="0" destOrd="0" presId="urn:microsoft.com/office/officeart/2018/2/layout/IconCircleList"/>
    <dgm:cxn modelId="{81161B31-1700-4A9A-BCC5-78CC06A17F4F}" type="presOf" srcId="{A7339E1E-83CA-4A90-9126-ADA40059B15A}" destId="{CECD0A34-45AF-4EB6-8E96-FECBA21B61CC}" srcOrd="0" destOrd="0" presId="urn:microsoft.com/office/officeart/2018/2/layout/IconCircleList"/>
    <dgm:cxn modelId="{39DCF65F-E02B-408E-A434-8AA967146926}" type="presOf" srcId="{F085EA75-9F20-4551-964D-368C5D5C3344}" destId="{68EC383B-03F8-4C5D-8AC7-03CCE18D65EE}" srcOrd="0" destOrd="0" presId="urn:microsoft.com/office/officeart/2018/2/layout/IconCircleList"/>
    <dgm:cxn modelId="{76C50342-F2CF-4029-A39D-47DFB8995A93}" srcId="{15CF5897-624B-441E-BF93-2E39DEC90B97}" destId="{F085EA75-9F20-4551-964D-368C5D5C3344}" srcOrd="4" destOrd="0" parTransId="{1729E60A-CC49-4B34-8A33-DF6B751BBDD3}" sibTransId="{0A46CB30-438E-4407-8A9A-6F9CF4B5162B}"/>
    <dgm:cxn modelId="{96BDA281-DFC2-401A-9BFB-B1926E4FEB93}" srcId="{15CF5897-624B-441E-BF93-2E39DEC90B97}" destId="{413327D6-BD39-458A-B1BC-5456A8D0331C}" srcOrd="1" destOrd="0" parTransId="{645C2DD1-D566-4714-9650-240E96B0CC5B}" sibTransId="{AA823E77-4893-4791-B579-2C9B73E60A4C}"/>
    <dgm:cxn modelId="{12FF7483-0034-43BB-B6DE-E0B23BBCD0B0}" srcId="{15CF5897-624B-441E-BF93-2E39DEC90B97}" destId="{94A5FF33-BB6C-4FFB-B9E9-E537B5105F10}" srcOrd="2" destOrd="0" parTransId="{95F51C88-0F17-4401-A113-331BC97C761F}" sibTransId="{F7AA9DD0-A536-4843-A938-175374478807}"/>
    <dgm:cxn modelId="{02924284-9745-4364-811B-6E6C2B612F4E}" type="presOf" srcId="{B2CCEC54-86A8-4DE1-9B63-27CBD72F6C91}" destId="{B479FB03-179E-4132-8668-F28149DA473F}" srcOrd="0" destOrd="0" presId="urn:microsoft.com/office/officeart/2018/2/layout/IconCircleList"/>
    <dgm:cxn modelId="{3C2F1886-5DB8-4A50-AE35-402EA4832375}" type="presOf" srcId="{F7AA9DD0-A536-4843-A938-175374478807}" destId="{7237A33F-787F-433F-B2AC-F34521B4278C}" srcOrd="0" destOrd="0" presId="urn:microsoft.com/office/officeart/2018/2/layout/IconCircleList"/>
    <dgm:cxn modelId="{E0756187-EF34-4D64-A9A3-DA719098A75A}" type="presOf" srcId="{3CBB27B6-38D6-4851-81B8-81716B96BA22}" destId="{A4078C59-EABD-470D-97DE-E3D56D35EEA3}" srcOrd="0" destOrd="0" presId="urn:microsoft.com/office/officeart/2018/2/layout/IconCircleList"/>
    <dgm:cxn modelId="{5C2BD7B8-DFFA-4A18-A73E-7C63186F61E1}" type="presOf" srcId="{15CF5897-624B-441E-BF93-2E39DEC90B97}" destId="{8CC01AC0-343A-4FF7-BB6B-7843E63FB8AD}" srcOrd="0" destOrd="0" presId="urn:microsoft.com/office/officeart/2018/2/layout/IconCircleList"/>
    <dgm:cxn modelId="{600BE8C7-B2C1-4A2F-8BE8-21F17677754D}" type="presOf" srcId="{413327D6-BD39-458A-B1BC-5456A8D0331C}" destId="{9163EAE6-027C-4D2E-9E0A-8CDEF62E7A36}" srcOrd="0" destOrd="0" presId="urn:microsoft.com/office/officeart/2018/2/layout/IconCircleList"/>
    <dgm:cxn modelId="{1785DDD4-201B-47A2-AEC6-D6EBFE642C28}" type="presOf" srcId="{AA823E77-4893-4791-B579-2C9B73E60A4C}" destId="{B23B3D7F-DEBB-4D04-A2B3-26CB9BB7E32B}" srcOrd="0" destOrd="0" presId="urn:microsoft.com/office/officeart/2018/2/layout/IconCircleList"/>
    <dgm:cxn modelId="{5BCE16F2-7438-41E8-BD04-951C7E43F4EC}" srcId="{15CF5897-624B-441E-BF93-2E39DEC90B97}" destId="{B2CCEC54-86A8-4DE1-9B63-27CBD72F6C91}" srcOrd="3" destOrd="0" parTransId="{CE88D127-6DFD-4C1C-81CD-1EDA6C7DC1AD}" sibTransId="{3CBB27B6-38D6-4851-81B8-81716B96BA22}"/>
    <dgm:cxn modelId="{C950CB63-45B4-421B-B6B6-D6863F80FA0E}" type="presParOf" srcId="{8CC01AC0-343A-4FF7-BB6B-7843E63FB8AD}" destId="{67AA8223-F3AE-4365-9FFC-F6B41D2C06CA}" srcOrd="0" destOrd="0" presId="urn:microsoft.com/office/officeart/2018/2/layout/IconCircleList"/>
    <dgm:cxn modelId="{AE0B1F24-AACC-4075-9969-D4B8235FE5B2}" type="presParOf" srcId="{67AA8223-F3AE-4365-9FFC-F6B41D2C06CA}" destId="{69113171-840A-4C07-AAD8-11F515E6E7C3}" srcOrd="0" destOrd="0" presId="urn:microsoft.com/office/officeart/2018/2/layout/IconCircleList"/>
    <dgm:cxn modelId="{BD326061-86F5-4FEB-8BE9-C8A09F124FD6}" type="presParOf" srcId="{69113171-840A-4C07-AAD8-11F515E6E7C3}" destId="{15D02576-E3FD-4E69-89A7-942D0A958AA6}" srcOrd="0" destOrd="0" presId="urn:microsoft.com/office/officeart/2018/2/layout/IconCircleList"/>
    <dgm:cxn modelId="{01DB3FD4-1AF2-4643-BF16-2F4710CE0351}" type="presParOf" srcId="{69113171-840A-4C07-AAD8-11F515E6E7C3}" destId="{6B51895A-D3FF-407C-9B79-35418BEED3D5}" srcOrd="1" destOrd="0" presId="urn:microsoft.com/office/officeart/2018/2/layout/IconCircleList"/>
    <dgm:cxn modelId="{ED663EAF-21EC-4E30-945D-8FA7E92AFC45}" type="presParOf" srcId="{69113171-840A-4C07-AAD8-11F515E6E7C3}" destId="{FAD786EB-D25F-45D9-906C-3365CB0E96ED}" srcOrd="2" destOrd="0" presId="urn:microsoft.com/office/officeart/2018/2/layout/IconCircleList"/>
    <dgm:cxn modelId="{A735E681-53C1-41B8-B139-CA831F970659}" type="presParOf" srcId="{69113171-840A-4C07-AAD8-11F515E6E7C3}" destId="{CECD0A34-45AF-4EB6-8E96-FECBA21B61CC}" srcOrd="3" destOrd="0" presId="urn:microsoft.com/office/officeart/2018/2/layout/IconCircleList"/>
    <dgm:cxn modelId="{29EC5B5B-AF25-4DF7-B464-E4BD4E293AEF}" type="presParOf" srcId="{67AA8223-F3AE-4365-9FFC-F6B41D2C06CA}" destId="{89B065FD-7C46-4D93-9399-F3D91D7F0D37}" srcOrd="1" destOrd="0" presId="urn:microsoft.com/office/officeart/2018/2/layout/IconCircleList"/>
    <dgm:cxn modelId="{82F7E4B3-13FA-4894-BD4A-B9964EF12159}" type="presParOf" srcId="{67AA8223-F3AE-4365-9FFC-F6B41D2C06CA}" destId="{87CD0C3D-122F-4CBF-A75B-C1A396A6D1C3}" srcOrd="2" destOrd="0" presId="urn:microsoft.com/office/officeart/2018/2/layout/IconCircleList"/>
    <dgm:cxn modelId="{16B4B8CF-5239-4B18-A9E4-17EF4BF27F76}" type="presParOf" srcId="{87CD0C3D-122F-4CBF-A75B-C1A396A6D1C3}" destId="{9ABDFDCA-825D-432F-AB97-FEE3D55ADFB9}" srcOrd="0" destOrd="0" presId="urn:microsoft.com/office/officeart/2018/2/layout/IconCircleList"/>
    <dgm:cxn modelId="{98FECB5F-AAB3-4366-9C49-3342DE7767BF}" type="presParOf" srcId="{87CD0C3D-122F-4CBF-A75B-C1A396A6D1C3}" destId="{BA88825F-ED32-4D73-8F69-6492D7D81276}" srcOrd="1" destOrd="0" presId="urn:microsoft.com/office/officeart/2018/2/layout/IconCircleList"/>
    <dgm:cxn modelId="{18C71FB4-1748-4F3F-9704-8E1D5E3D518C}" type="presParOf" srcId="{87CD0C3D-122F-4CBF-A75B-C1A396A6D1C3}" destId="{573B909F-03FA-409E-B329-61BE2360BAF3}" srcOrd="2" destOrd="0" presId="urn:microsoft.com/office/officeart/2018/2/layout/IconCircleList"/>
    <dgm:cxn modelId="{CDBBDD54-C535-44AF-9C52-D6E3CD88534D}" type="presParOf" srcId="{87CD0C3D-122F-4CBF-A75B-C1A396A6D1C3}" destId="{9163EAE6-027C-4D2E-9E0A-8CDEF62E7A36}" srcOrd="3" destOrd="0" presId="urn:microsoft.com/office/officeart/2018/2/layout/IconCircleList"/>
    <dgm:cxn modelId="{1D2D1312-9021-4335-9571-F8D754DCC1F7}" type="presParOf" srcId="{67AA8223-F3AE-4365-9FFC-F6B41D2C06CA}" destId="{B23B3D7F-DEBB-4D04-A2B3-26CB9BB7E32B}" srcOrd="3" destOrd="0" presId="urn:microsoft.com/office/officeart/2018/2/layout/IconCircleList"/>
    <dgm:cxn modelId="{5F0068CA-4B29-4E47-8B31-36966C734900}" type="presParOf" srcId="{67AA8223-F3AE-4365-9FFC-F6B41D2C06CA}" destId="{6E794884-C0D9-487E-9FF0-5A2421936C2B}" srcOrd="4" destOrd="0" presId="urn:microsoft.com/office/officeart/2018/2/layout/IconCircleList"/>
    <dgm:cxn modelId="{C4A0D500-0D22-4D0B-AE37-D09BAABE1D2F}" type="presParOf" srcId="{6E794884-C0D9-487E-9FF0-5A2421936C2B}" destId="{15A9C755-5432-41CA-AC89-D1176E5E2257}" srcOrd="0" destOrd="0" presId="urn:microsoft.com/office/officeart/2018/2/layout/IconCircleList"/>
    <dgm:cxn modelId="{523472D7-7B28-4276-B6BA-557A413524CA}" type="presParOf" srcId="{6E794884-C0D9-487E-9FF0-5A2421936C2B}" destId="{17AA7DD4-650D-43C9-8A5F-DA010F9BEA4D}" srcOrd="1" destOrd="0" presId="urn:microsoft.com/office/officeart/2018/2/layout/IconCircleList"/>
    <dgm:cxn modelId="{8F876FA3-CB52-42DD-ABA0-71D183873C84}" type="presParOf" srcId="{6E794884-C0D9-487E-9FF0-5A2421936C2B}" destId="{5042CE8F-1380-4F33-943B-012B0CD65160}" srcOrd="2" destOrd="0" presId="urn:microsoft.com/office/officeart/2018/2/layout/IconCircleList"/>
    <dgm:cxn modelId="{FBB0587C-2414-4416-9086-F2E434491185}" type="presParOf" srcId="{6E794884-C0D9-487E-9FF0-5A2421936C2B}" destId="{018381F1-7DDA-4DD5-B58E-A2471298D774}" srcOrd="3" destOrd="0" presId="urn:microsoft.com/office/officeart/2018/2/layout/IconCircleList"/>
    <dgm:cxn modelId="{4F3A27E3-6537-43DC-AA1F-134604E3202D}" type="presParOf" srcId="{67AA8223-F3AE-4365-9FFC-F6B41D2C06CA}" destId="{7237A33F-787F-433F-B2AC-F34521B4278C}" srcOrd="5" destOrd="0" presId="urn:microsoft.com/office/officeart/2018/2/layout/IconCircleList"/>
    <dgm:cxn modelId="{E959EEAD-6D38-48F4-B4EF-D0323E8BE2D6}" type="presParOf" srcId="{67AA8223-F3AE-4365-9FFC-F6B41D2C06CA}" destId="{8C2174BF-5933-4C4B-9E3B-2B9B9C38756A}" srcOrd="6" destOrd="0" presId="urn:microsoft.com/office/officeart/2018/2/layout/IconCircleList"/>
    <dgm:cxn modelId="{797EA00F-A01B-4514-83EB-8A4C65361665}" type="presParOf" srcId="{8C2174BF-5933-4C4B-9E3B-2B9B9C38756A}" destId="{2B287FF9-0E42-485A-8914-D535AB64FD31}" srcOrd="0" destOrd="0" presId="urn:microsoft.com/office/officeart/2018/2/layout/IconCircleList"/>
    <dgm:cxn modelId="{B7F297CD-FBBC-469C-834A-FBF4442859C6}" type="presParOf" srcId="{8C2174BF-5933-4C4B-9E3B-2B9B9C38756A}" destId="{D2E66149-D8C6-4555-987B-786E73395283}" srcOrd="1" destOrd="0" presId="urn:microsoft.com/office/officeart/2018/2/layout/IconCircleList"/>
    <dgm:cxn modelId="{30B45F9B-B0E9-412C-B025-8C99574E6AFF}" type="presParOf" srcId="{8C2174BF-5933-4C4B-9E3B-2B9B9C38756A}" destId="{0E71089E-2DE8-46CB-92A2-24E85ABCCB03}" srcOrd="2" destOrd="0" presId="urn:microsoft.com/office/officeart/2018/2/layout/IconCircleList"/>
    <dgm:cxn modelId="{73449D17-4898-4DFF-826E-C7BE367B3882}" type="presParOf" srcId="{8C2174BF-5933-4C4B-9E3B-2B9B9C38756A}" destId="{B479FB03-179E-4132-8668-F28149DA473F}" srcOrd="3" destOrd="0" presId="urn:microsoft.com/office/officeart/2018/2/layout/IconCircleList"/>
    <dgm:cxn modelId="{3CCE966B-10D3-4E9D-851E-6312E4E7B695}" type="presParOf" srcId="{67AA8223-F3AE-4365-9FFC-F6B41D2C06CA}" destId="{A4078C59-EABD-470D-97DE-E3D56D35EEA3}" srcOrd="7" destOrd="0" presId="urn:microsoft.com/office/officeart/2018/2/layout/IconCircleList"/>
    <dgm:cxn modelId="{144B6EC5-A5EB-4FFA-9D53-813751B28DD0}" type="presParOf" srcId="{67AA8223-F3AE-4365-9FFC-F6B41D2C06CA}" destId="{AF2ACF2B-09FD-47EC-9863-DFCCDD3619B1}" srcOrd="8" destOrd="0" presId="urn:microsoft.com/office/officeart/2018/2/layout/IconCircleList"/>
    <dgm:cxn modelId="{21F1329B-E99F-4E12-BF3F-7F161E82197D}" type="presParOf" srcId="{AF2ACF2B-09FD-47EC-9863-DFCCDD3619B1}" destId="{A67B3946-DED0-4E8B-8367-29D9BB3F31F5}" srcOrd="0" destOrd="0" presId="urn:microsoft.com/office/officeart/2018/2/layout/IconCircleList"/>
    <dgm:cxn modelId="{668E4BA8-DFCA-48D7-96F0-415E18683C36}" type="presParOf" srcId="{AF2ACF2B-09FD-47EC-9863-DFCCDD3619B1}" destId="{7C4D2B0E-CBF6-4FAF-92F7-4C6AD0B39EBF}" srcOrd="1" destOrd="0" presId="urn:microsoft.com/office/officeart/2018/2/layout/IconCircleList"/>
    <dgm:cxn modelId="{1B73E683-27A6-4E25-9199-E6777FBD0F82}" type="presParOf" srcId="{AF2ACF2B-09FD-47EC-9863-DFCCDD3619B1}" destId="{E0AA3133-CB7C-4C1F-90E5-B226CE06E28B}" srcOrd="2" destOrd="0" presId="urn:microsoft.com/office/officeart/2018/2/layout/IconCircleList"/>
    <dgm:cxn modelId="{F7ED2F5D-883C-425D-8036-6D4EB90A17FC}" type="presParOf" srcId="{AF2ACF2B-09FD-47EC-9863-DFCCDD3619B1}" destId="{68EC383B-03F8-4C5D-8AC7-03CCE18D65E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1E298E-942C-4A01-8FCB-989CA889502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8DA3D40-C0FF-4A08-A179-1DEC841974BC}">
      <dgm:prSet/>
      <dgm:spPr/>
      <dgm:t>
        <a:bodyPr/>
        <a:lstStyle/>
        <a:p>
          <a:pPr>
            <a:lnSpc>
              <a:spcPct val="100000"/>
            </a:lnSpc>
          </a:pPr>
          <a:r>
            <a:rPr lang="en-US" dirty="0"/>
            <a:t>Determines maximum system size service qualifies for</a:t>
          </a:r>
        </a:p>
      </dgm:t>
    </dgm:pt>
    <dgm:pt modelId="{8DC5A0D5-56C3-4608-8E28-9E1ED343267E}" type="parTrans" cxnId="{40831E58-AAFF-485A-8FAF-BCEC0F49E286}">
      <dgm:prSet/>
      <dgm:spPr/>
      <dgm:t>
        <a:bodyPr/>
        <a:lstStyle/>
        <a:p>
          <a:endParaRPr lang="en-US"/>
        </a:p>
      </dgm:t>
    </dgm:pt>
    <dgm:pt modelId="{5AD8B171-54E2-4E55-BE0D-1CE814501E59}" type="sibTrans" cxnId="{40831E58-AAFF-485A-8FAF-BCEC0F49E286}">
      <dgm:prSet/>
      <dgm:spPr/>
      <dgm:t>
        <a:bodyPr/>
        <a:lstStyle/>
        <a:p>
          <a:endParaRPr lang="en-US"/>
        </a:p>
      </dgm:t>
    </dgm:pt>
    <dgm:pt modelId="{36482DE3-0997-40C9-A8C3-538D05BD9BEC}">
      <dgm:prSet/>
      <dgm:spPr/>
      <dgm:t>
        <a:bodyPr/>
        <a:lstStyle/>
        <a:p>
          <a:pPr>
            <a:lnSpc>
              <a:spcPct val="100000"/>
            </a:lnSpc>
          </a:pPr>
          <a:r>
            <a:rPr lang="en-US" dirty="0"/>
            <a:t>125% of highest peak demand in the last 12 months</a:t>
          </a:r>
        </a:p>
      </dgm:t>
    </dgm:pt>
    <dgm:pt modelId="{008A939A-8B10-48EE-8F9F-115E6FA7D899}" type="parTrans" cxnId="{50DBB92A-79A0-4CB4-A0E6-8E690EBA3166}">
      <dgm:prSet/>
      <dgm:spPr/>
      <dgm:t>
        <a:bodyPr/>
        <a:lstStyle/>
        <a:p>
          <a:endParaRPr lang="en-US"/>
        </a:p>
      </dgm:t>
    </dgm:pt>
    <dgm:pt modelId="{DD1AD727-A4BF-4B9B-98AA-DC0701C884A6}" type="sibTrans" cxnId="{50DBB92A-79A0-4CB4-A0E6-8E690EBA3166}">
      <dgm:prSet/>
      <dgm:spPr/>
      <dgm:t>
        <a:bodyPr/>
        <a:lstStyle/>
        <a:p>
          <a:endParaRPr lang="en-US"/>
        </a:p>
      </dgm:t>
    </dgm:pt>
    <dgm:pt modelId="{B0824DB1-A2E8-468B-897C-54DA84557AE0}">
      <dgm:prSet/>
      <dgm:spPr/>
      <dgm:t>
        <a:bodyPr/>
        <a:lstStyle/>
        <a:p>
          <a:pPr>
            <a:lnSpc>
              <a:spcPct val="100000"/>
            </a:lnSpc>
          </a:pPr>
          <a:r>
            <a:rPr lang="en-US"/>
            <a:t>75% of transformer capacity</a:t>
          </a:r>
        </a:p>
      </dgm:t>
    </dgm:pt>
    <dgm:pt modelId="{6CED8559-F387-4861-A320-2BD77149CC6D}" type="parTrans" cxnId="{091B2644-DA1E-40BF-8489-976E8A8128B2}">
      <dgm:prSet/>
      <dgm:spPr/>
      <dgm:t>
        <a:bodyPr/>
        <a:lstStyle/>
        <a:p>
          <a:endParaRPr lang="en-US"/>
        </a:p>
      </dgm:t>
    </dgm:pt>
    <dgm:pt modelId="{25F92BD1-E4E5-4BD4-AB86-8FE0D734657C}" type="sibTrans" cxnId="{091B2644-DA1E-40BF-8489-976E8A8128B2}">
      <dgm:prSet/>
      <dgm:spPr/>
      <dgm:t>
        <a:bodyPr/>
        <a:lstStyle/>
        <a:p>
          <a:endParaRPr lang="en-US"/>
        </a:p>
      </dgm:t>
    </dgm:pt>
    <dgm:pt modelId="{278BA2D3-27E9-4170-9158-0DB1BFEBFF7E}" type="pres">
      <dgm:prSet presAssocID="{671E298E-942C-4A01-8FCB-989CA8895025}" presName="root" presStyleCnt="0">
        <dgm:presLayoutVars>
          <dgm:dir/>
          <dgm:resizeHandles val="exact"/>
        </dgm:presLayoutVars>
      </dgm:prSet>
      <dgm:spPr/>
    </dgm:pt>
    <dgm:pt modelId="{6DC1B54D-57BF-4620-B3B9-3A6833C14777}" type="pres">
      <dgm:prSet presAssocID="{C8DA3D40-C0FF-4A08-A179-1DEC841974BC}" presName="compNode" presStyleCnt="0"/>
      <dgm:spPr/>
    </dgm:pt>
    <dgm:pt modelId="{EACDB60B-D709-4484-B54D-B20D2F8DC854}" type="pres">
      <dgm:prSet presAssocID="{C8DA3D40-C0FF-4A08-A179-1DEC841974BC}" presName="bgRect" presStyleLbl="bgShp" presStyleIdx="0" presStyleCnt="3"/>
      <dgm:spPr/>
    </dgm:pt>
    <dgm:pt modelId="{AAC6C0EF-BFBC-4CC3-8DDE-A49E6013FD69}" type="pres">
      <dgm:prSet presAssocID="{C8DA3D40-C0FF-4A08-A179-1DEC841974B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r"/>
        </a:ext>
      </dgm:extLst>
    </dgm:pt>
    <dgm:pt modelId="{5A9BA299-66B6-4B5D-AE14-0DC18018CAB4}" type="pres">
      <dgm:prSet presAssocID="{C8DA3D40-C0FF-4A08-A179-1DEC841974BC}" presName="spaceRect" presStyleCnt="0"/>
      <dgm:spPr/>
    </dgm:pt>
    <dgm:pt modelId="{8E756A96-58A1-45AD-A192-60B28D148ACF}" type="pres">
      <dgm:prSet presAssocID="{C8DA3D40-C0FF-4A08-A179-1DEC841974BC}" presName="parTx" presStyleLbl="revTx" presStyleIdx="0" presStyleCnt="3">
        <dgm:presLayoutVars>
          <dgm:chMax val="0"/>
          <dgm:chPref val="0"/>
        </dgm:presLayoutVars>
      </dgm:prSet>
      <dgm:spPr/>
    </dgm:pt>
    <dgm:pt modelId="{E6913566-2D20-44C1-A487-74B372629375}" type="pres">
      <dgm:prSet presAssocID="{5AD8B171-54E2-4E55-BE0D-1CE814501E59}" presName="sibTrans" presStyleCnt="0"/>
      <dgm:spPr/>
    </dgm:pt>
    <dgm:pt modelId="{12023817-3008-4204-A261-4AF26E5A684B}" type="pres">
      <dgm:prSet presAssocID="{36482DE3-0997-40C9-A8C3-538D05BD9BEC}" presName="compNode" presStyleCnt="0"/>
      <dgm:spPr/>
    </dgm:pt>
    <dgm:pt modelId="{78C41FF3-88AB-48A6-BDB3-A0111F2CF1D2}" type="pres">
      <dgm:prSet presAssocID="{36482DE3-0997-40C9-A8C3-538D05BD9BEC}" presName="bgRect" presStyleLbl="bgShp" presStyleIdx="1" presStyleCnt="3"/>
      <dgm:spPr/>
    </dgm:pt>
    <dgm:pt modelId="{EE4E84BD-86DB-4B1A-909C-15B24B5B0B0E}" type="pres">
      <dgm:prSet presAssocID="{36482DE3-0997-40C9-A8C3-538D05BD9BE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pward trend"/>
        </a:ext>
      </dgm:extLst>
    </dgm:pt>
    <dgm:pt modelId="{D8523FE2-1C3A-4FDE-B630-F4FF461141B1}" type="pres">
      <dgm:prSet presAssocID="{36482DE3-0997-40C9-A8C3-538D05BD9BEC}" presName="spaceRect" presStyleCnt="0"/>
      <dgm:spPr/>
    </dgm:pt>
    <dgm:pt modelId="{4AF90EEA-DA8D-4DBB-B7FE-08E398CE1579}" type="pres">
      <dgm:prSet presAssocID="{36482DE3-0997-40C9-A8C3-538D05BD9BEC}" presName="parTx" presStyleLbl="revTx" presStyleIdx="1" presStyleCnt="3">
        <dgm:presLayoutVars>
          <dgm:chMax val="0"/>
          <dgm:chPref val="0"/>
        </dgm:presLayoutVars>
      </dgm:prSet>
      <dgm:spPr/>
    </dgm:pt>
    <dgm:pt modelId="{6DCE9294-400A-4E5A-B357-9CD8C1AF4FF1}" type="pres">
      <dgm:prSet presAssocID="{DD1AD727-A4BF-4B9B-98AA-DC0701C884A6}" presName="sibTrans" presStyleCnt="0"/>
      <dgm:spPr/>
    </dgm:pt>
    <dgm:pt modelId="{C5F69531-2FBB-4098-9539-A991256FACAC}" type="pres">
      <dgm:prSet presAssocID="{B0824DB1-A2E8-468B-897C-54DA84557AE0}" presName="compNode" presStyleCnt="0"/>
      <dgm:spPr/>
    </dgm:pt>
    <dgm:pt modelId="{13569398-F432-447B-9A22-48CF264A845D}" type="pres">
      <dgm:prSet presAssocID="{B0824DB1-A2E8-468B-897C-54DA84557AE0}" presName="bgRect" presStyleLbl="bgShp" presStyleIdx="2" presStyleCnt="3"/>
      <dgm:spPr/>
    </dgm:pt>
    <dgm:pt modelId="{CB6DDD20-0AC9-4E0D-88BF-DBBA9D315426}" type="pres">
      <dgm:prSet presAssocID="{B0824DB1-A2E8-468B-897C-54DA84557AE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auge"/>
        </a:ext>
      </dgm:extLst>
    </dgm:pt>
    <dgm:pt modelId="{78C63AE8-87D3-4543-984A-57BEEF0B2621}" type="pres">
      <dgm:prSet presAssocID="{B0824DB1-A2E8-468B-897C-54DA84557AE0}" presName="spaceRect" presStyleCnt="0"/>
      <dgm:spPr/>
    </dgm:pt>
    <dgm:pt modelId="{52853C73-844F-4375-BF11-C42D9058C98A}" type="pres">
      <dgm:prSet presAssocID="{B0824DB1-A2E8-468B-897C-54DA84557AE0}" presName="parTx" presStyleLbl="revTx" presStyleIdx="2" presStyleCnt="3">
        <dgm:presLayoutVars>
          <dgm:chMax val="0"/>
          <dgm:chPref val="0"/>
        </dgm:presLayoutVars>
      </dgm:prSet>
      <dgm:spPr/>
    </dgm:pt>
  </dgm:ptLst>
  <dgm:cxnLst>
    <dgm:cxn modelId="{50DBB92A-79A0-4CB4-A0E6-8E690EBA3166}" srcId="{671E298E-942C-4A01-8FCB-989CA8895025}" destId="{36482DE3-0997-40C9-A8C3-538D05BD9BEC}" srcOrd="1" destOrd="0" parTransId="{008A939A-8B10-48EE-8F9F-115E6FA7D899}" sibTransId="{DD1AD727-A4BF-4B9B-98AA-DC0701C884A6}"/>
    <dgm:cxn modelId="{091B2644-DA1E-40BF-8489-976E8A8128B2}" srcId="{671E298E-942C-4A01-8FCB-989CA8895025}" destId="{B0824DB1-A2E8-468B-897C-54DA84557AE0}" srcOrd="2" destOrd="0" parTransId="{6CED8559-F387-4861-A320-2BD77149CC6D}" sibTransId="{25F92BD1-E4E5-4BD4-AB86-8FE0D734657C}"/>
    <dgm:cxn modelId="{0A846F6A-1D00-4A89-A698-EBB0092C1B6F}" type="presOf" srcId="{36482DE3-0997-40C9-A8C3-538D05BD9BEC}" destId="{4AF90EEA-DA8D-4DBB-B7FE-08E398CE1579}" srcOrd="0" destOrd="0" presId="urn:microsoft.com/office/officeart/2018/2/layout/IconVerticalSolidList"/>
    <dgm:cxn modelId="{40831E58-AAFF-485A-8FAF-BCEC0F49E286}" srcId="{671E298E-942C-4A01-8FCB-989CA8895025}" destId="{C8DA3D40-C0FF-4A08-A179-1DEC841974BC}" srcOrd="0" destOrd="0" parTransId="{8DC5A0D5-56C3-4608-8E28-9E1ED343267E}" sibTransId="{5AD8B171-54E2-4E55-BE0D-1CE814501E59}"/>
    <dgm:cxn modelId="{71F9719E-CF10-48E8-AE8D-7F4C72E3E6DF}" type="presOf" srcId="{671E298E-942C-4A01-8FCB-989CA8895025}" destId="{278BA2D3-27E9-4170-9158-0DB1BFEBFF7E}" srcOrd="0" destOrd="0" presId="urn:microsoft.com/office/officeart/2018/2/layout/IconVerticalSolidList"/>
    <dgm:cxn modelId="{50E2BABB-9546-47D0-88FE-BF32204EDC5B}" type="presOf" srcId="{C8DA3D40-C0FF-4A08-A179-1DEC841974BC}" destId="{8E756A96-58A1-45AD-A192-60B28D148ACF}" srcOrd="0" destOrd="0" presId="urn:microsoft.com/office/officeart/2018/2/layout/IconVerticalSolidList"/>
    <dgm:cxn modelId="{EF1B59F1-3CF3-4FA4-8712-918B41494704}" type="presOf" srcId="{B0824DB1-A2E8-468B-897C-54DA84557AE0}" destId="{52853C73-844F-4375-BF11-C42D9058C98A}" srcOrd="0" destOrd="0" presId="urn:microsoft.com/office/officeart/2018/2/layout/IconVerticalSolidList"/>
    <dgm:cxn modelId="{BB58D50D-7D9B-483C-83D5-B55D623F25C9}" type="presParOf" srcId="{278BA2D3-27E9-4170-9158-0DB1BFEBFF7E}" destId="{6DC1B54D-57BF-4620-B3B9-3A6833C14777}" srcOrd="0" destOrd="0" presId="urn:microsoft.com/office/officeart/2018/2/layout/IconVerticalSolidList"/>
    <dgm:cxn modelId="{C8DD7649-8A84-4765-894B-40AC0254DCD1}" type="presParOf" srcId="{6DC1B54D-57BF-4620-B3B9-3A6833C14777}" destId="{EACDB60B-D709-4484-B54D-B20D2F8DC854}" srcOrd="0" destOrd="0" presId="urn:microsoft.com/office/officeart/2018/2/layout/IconVerticalSolidList"/>
    <dgm:cxn modelId="{D3BDC392-2B2D-4D1F-8A90-5D5C254629A5}" type="presParOf" srcId="{6DC1B54D-57BF-4620-B3B9-3A6833C14777}" destId="{AAC6C0EF-BFBC-4CC3-8DDE-A49E6013FD69}" srcOrd="1" destOrd="0" presId="urn:microsoft.com/office/officeart/2018/2/layout/IconVerticalSolidList"/>
    <dgm:cxn modelId="{21F6D6AC-4E2D-42B5-AC89-9B19211A8CD7}" type="presParOf" srcId="{6DC1B54D-57BF-4620-B3B9-3A6833C14777}" destId="{5A9BA299-66B6-4B5D-AE14-0DC18018CAB4}" srcOrd="2" destOrd="0" presId="urn:microsoft.com/office/officeart/2018/2/layout/IconVerticalSolidList"/>
    <dgm:cxn modelId="{C75E0294-5DB7-46A6-9F21-07D64394FFE4}" type="presParOf" srcId="{6DC1B54D-57BF-4620-B3B9-3A6833C14777}" destId="{8E756A96-58A1-45AD-A192-60B28D148ACF}" srcOrd="3" destOrd="0" presId="urn:microsoft.com/office/officeart/2018/2/layout/IconVerticalSolidList"/>
    <dgm:cxn modelId="{2667802C-5901-49C2-B8BF-DE122D15672A}" type="presParOf" srcId="{278BA2D3-27E9-4170-9158-0DB1BFEBFF7E}" destId="{E6913566-2D20-44C1-A487-74B372629375}" srcOrd="1" destOrd="0" presId="urn:microsoft.com/office/officeart/2018/2/layout/IconVerticalSolidList"/>
    <dgm:cxn modelId="{DCC0F8B1-38B2-4E52-85C0-DBD4580A1978}" type="presParOf" srcId="{278BA2D3-27E9-4170-9158-0DB1BFEBFF7E}" destId="{12023817-3008-4204-A261-4AF26E5A684B}" srcOrd="2" destOrd="0" presId="urn:microsoft.com/office/officeart/2018/2/layout/IconVerticalSolidList"/>
    <dgm:cxn modelId="{83A63FBA-91A7-4FA5-8571-037ADA472B35}" type="presParOf" srcId="{12023817-3008-4204-A261-4AF26E5A684B}" destId="{78C41FF3-88AB-48A6-BDB3-A0111F2CF1D2}" srcOrd="0" destOrd="0" presId="urn:microsoft.com/office/officeart/2018/2/layout/IconVerticalSolidList"/>
    <dgm:cxn modelId="{E35123D6-6DF1-4BF7-A6B6-D9AC2806482B}" type="presParOf" srcId="{12023817-3008-4204-A261-4AF26E5A684B}" destId="{EE4E84BD-86DB-4B1A-909C-15B24B5B0B0E}" srcOrd="1" destOrd="0" presId="urn:microsoft.com/office/officeart/2018/2/layout/IconVerticalSolidList"/>
    <dgm:cxn modelId="{269BC87F-3C35-402B-BB6A-8B7002060A92}" type="presParOf" srcId="{12023817-3008-4204-A261-4AF26E5A684B}" destId="{D8523FE2-1C3A-4FDE-B630-F4FF461141B1}" srcOrd="2" destOrd="0" presId="urn:microsoft.com/office/officeart/2018/2/layout/IconVerticalSolidList"/>
    <dgm:cxn modelId="{4B3EC306-22BF-434D-B48B-8EAD8B7D51DB}" type="presParOf" srcId="{12023817-3008-4204-A261-4AF26E5A684B}" destId="{4AF90EEA-DA8D-4DBB-B7FE-08E398CE1579}" srcOrd="3" destOrd="0" presId="urn:microsoft.com/office/officeart/2018/2/layout/IconVerticalSolidList"/>
    <dgm:cxn modelId="{50CFDF48-1220-4B9E-B631-61D00C50350E}" type="presParOf" srcId="{278BA2D3-27E9-4170-9158-0DB1BFEBFF7E}" destId="{6DCE9294-400A-4E5A-B357-9CD8C1AF4FF1}" srcOrd="3" destOrd="0" presId="urn:microsoft.com/office/officeart/2018/2/layout/IconVerticalSolidList"/>
    <dgm:cxn modelId="{F6584F45-AF2C-4257-B18C-85D0987B2FFF}" type="presParOf" srcId="{278BA2D3-27E9-4170-9158-0DB1BFEBFF7E}" destId="{C5F69531-2FBB-4098-9539-A991256FACAC}" srcOrd="4" destOrd="0" presId="urn:microsoft.com/office/officeart/2018/2/layout/IconVerticalSolidList"/>
    <dgm:cxn modelId="{086E010F-A472-4F27-9DDA-BA6193798526}" type="presParOf" srcId="{C5F69531-2FBB-4098-9539-A991256FACAC}" destId="{13569398-F432-447B-9A22-48CF264A845D}" srcOrd="0" destOrd="0" presId="urn:microsoft.com/office/officeart/2018/2/layout/IconVerticalSolidList"/>
    <dgm:cxn modelId="{EF062375-7D4E-4297-97CE-9B3817AE8A79}" type="presParOf" srcId="{C5F69531-2FBB-4098-9539-A991256FACAC}" destId="{CB6DDD20-0AC9-4E0D-88BF-DBBA9D315426}" srcOrd="1" destOrd="0" presId="urn:microsoft.com/office/officeart/2018/2/layout/IconVerticalSolidList"/>
    <dgm:cxn modelId="{765D092E-825B-489E-BF5B-544945E5B6B8}" type="presParOf" srcId="{C5F69531-2FBB-4098-9539-A991256FACAC}" destId="{78C63AE8-87D3-4543-984A-57BEEF0B2621}" srcOrd="2" destOrd="0" presId="urn:microsoft.com/office/officeart/2018/2/layout/IconVerticalSolidList"/>
    <dgm:cxn modelId="{724F731F-1F20-43F5-82CB-D1122776DFB0}" type="presParOf" srcId="{C5F69531-2FBB-4098-9539-A991256FACAC}" destId="{52853C73-844F-4375-BF11-C42D9058C98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A53EFC-F756-4FEC-B330-BDE89C2B63EC}"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9B78BA59-61DD-4620-843A-45EF17A1B95F}">
      <dgm:prSet custT="1"/>
      <dgm:spPr/>
      <dgm:t>
        <a:bodyPr/>
        <a:lstStyle/>
        <a:p>
          <a:r>
            <a:rPr lang="en-US" sz="1400" dirty="0"/>
            <a:t>When a project is submitted, Trico will complete the initial administrative and design review within 7 business days from the submission date.</a:t>
          </a:r>
        </a:p>
      </dgm:t>
    </dgm:pt>
    <dgm:pt modelId="{521E0049-E7AF-4A47-916B-00BF5EB0D708}" type="parTrans" cxnId="{60F2A742-67A2-48D1-A2F1-CCCCF9951480}">
      <dgm:prSet/>
      <dgm:spPr/>
      <dgm:t>
        <a:bodyPr/>
        <a:lstStyle/>
        <a:p>
          <a:endParaRPr lang="en-US"/>
        </a:p>
      </dgm:t>
    </dgm:pt>
    <dgm:pt modelId="{E3B2BCB9-E4B5-4228-8A77-B0B24F8D486C}" type="sibTrans" cxnId="{60F2A742-67A2-48D1-A2F1-CCCCF9951480}">
      <dgm:prSet/>
      <dgm:spPr/>
      <dgm:t>
        <a:bodyPr/>
        <a:lstStyle/>
        <a:p>
          <a:endParaRPr lang="en-US"/>
        </a:p>
      </dgm:t>
    </dgm:pt>
    <dgm:pt modelId="{98D921CD-EA01-4C7E-B3EF-03F3E204C02E}">
      <dgm:prSet custT="1"/>
      <dgm:spPr/>
      <dgm:t>
        <a:bodyPr/>
        <a:lstStyle/>
        <a:p>
          <a:r>
            <a:rPr lang="en-US" sz="1050" dirty="0"/>
            <a:t>If any corrections are needed at either stage, contractors will have 30 days to make the necessary changes.</a:t>
          </a:r>
        </a:p>
      </dgm:t>
    </dgm:pt>
    <dgm:pt modelId="{B9777921-0F39-497F-ACB1-E2AAA48FA342}" type="parTrans" cxnId="{1BFFAA10-6D47-4926-9008-1E3420AEA093}">
      <dgm:prSet/>
      <dgm:spPr/>
      <dgm:t>
        <a:bodyPr/>
        <a:lstStyle/>
        <a:p>
          <a:endParaRPr lang="en-US"/>
        </a:p>
      </dgm:t>
    </dgm:pt>
    <dgm:pt modelId="{46EE4361-36FC-4241-AFBD-6AF3E6439C8A}" type="sibTrans" cxnId="{1BFFAA10-6D47-4926-9008-1E3420AEA093}">
      <dgm:prSet/>
      <dgm:spPr/>
      <dgm:t>
        <a:bodyPr/>
        <a:lstStyle/>
        <a:p>
          <a:endParaRPr lang="en-US"/>
        </a:p>
      </dgm:t>
    </dgm:pt>
    <dgm:pt modelId="{1134777D-6CE3-4953-B48C-7AAA3E7B64F7}">
      <dgm:prSet custT="1"/>
      <dgm:spPr/>
      <dgm:t>
        <a:bodyPr/>
        <a:lstStyle/>
        <a:p>
          <a:pPr>
            <a:buFont typeface="Wingdings" panose="05000000000000000000" pitchFamily="2" charset="2"/>
            <a:buChar char="§"/>
          </a:pPr>
          <a:r>
            <a:rPr lang="en-US" sz="1050" dirty="0"/>
            <a:t>If the corrections are not made, the application will enter a Pending Cancellation Status and an automatic 7-day deadline reminder will be emailed. Your contractor is responsible for requesting a one-time courtesy extension within those 7 days, if it is not received the application will be canceled.</a:t>
          </a:r>
        </a:p>
      </dgm:t>
    </dgm:pt>
    <dgm:pt modelId="{06D241EF-2C0A-4F4C-86CD-4C7BCE5A6408}" type="parTrans" cxnId="{6DEA0938-2844-42E6-9988-2900CCBD98FF}">
      <dgm:prSet/>
      <dgm:spPr/>
      <dgm:t>
        <a:bodyPr/>
        <a:lstStyle/>
        <a:p>
          <a:endParaRPr lang="en-US"/>
        </a:p>
      </dgm:t>
    </dgm:pt>
    <dgm:pt modelId="{4EAD3082-E5B4-48FA-B33D-C0D8B74ADA26}" type="sibTrans" cxnId="{6DEA0938-2844-42E6-9988-2900CCBD98FF}">
      <dgm:prSet/>
      <dgm:spPr/>
      <dgm:t>
        <a:bodyPr/>
        <a:lstStyle/>
        <a:p>
          <a:endParaRPr lang="en-US"/>
        </a:p>
      </dgm:t>
    </dgm:pt>
    <dgm:pt modelId="{0FE8A0F7-5536-476E-BE23-6B61C687DA16}">
      <dgm:prSet custT="1"/>
      <dgm:spPr/>
      <dgm:t>
        <a:bodyPr/>
        <a:lstStyle/>
        <a:p>
          <a:r>
            <a:rPr lang="en-US" sz="1400" dirty="0"/>
            <a:t>The installation or modification of any equipment should </a:t>
          </a:r>
          <a:r>
            <a:rPr lang="en-US" sz="1800" b="1" dirty="0"/>
            <a:t>not be </a:t>
          </a:r>
          <a:r>
            <a:rPr lang="en-US" sz="1400" dirty="0"/>
            <a:t>completed until the required application have been Approved.</a:t>
          </a:r>
        </a:p>
      </dgm:t>
    </dgm:pt>
    <dgm:pt modelId="{48929C0E-3E28-4D64-A9E6-C5B3BB0DB12C}" type="parTrans" cxnId="{E4D2A9DF-BAB2-4E0A-B360-17D43C0A0FB2}">
      <dgm:prSet/>
      <dgm:spPr/>
      <dgm:t>
        <a:bodyPr/>
        <a:lstStyle/>
        <a:p>
          <a:endParaRPr lang="en-US"/>
        </a:p>
      </dgm:t>
    </dgm:pt>
    <dgm:pt modelId="{84426A13-BAF2-4F76-A792-8BF77B8B6539}" type="sibTrans" cxnId="{E4D2A9DF-BAB2-4E0A-B360-17D43C0A0FB2}">
      <dgm:prSet/>
      <dgm:spPr/>
      <dgm:t>
        <a:bodyPr/>
        <a:lstStyle/>
        <a:p>
          <a:endParaRPr lang="en-US"/>
        </a:p>
      </dgm:t>
    </dgm:pt>
    <dgm:pt modelId="{8B4F9429-36D2-4E6E-92F3-5FFC05E4115D}">
      <dgm:prSet custT="1"/>
      <dgm:spPr/>
      <dgm:t>
        <a:bodyPr/>
        <a:lstStyle/>
        <a:p>
          <a:r>
            <a:rPr lang="en-US" sz="1400" dirty="0"/>
            <a:t>The application will remain in an Application Approved status until the Final Docs are received.</a:t>
          </a:r>
        </a:p>
      </dgm:t>
    </dgm:pt>
    <dgm:pt modelId="{FDACEC81-6F54-4706-A8C3-57A209DEAE9E}" type="parTrans" cxnId="{50985C02-18D1-4193-85E5-D377A7E1B7A8}">
      <dgm:prSet/>
      <dgm:spPr/>
      <dgm:t>
        <a:bodyPr/>
        <a:lstStyle/>
        <a:p>
          <a:endParaRPr lang="en-US"/>
        </a:p>
      </dgm:t>
    </dgm:pt>
    <dgm:pt modelId="{AA8FB90E-70AC-452D-B85C-44813AE10E34}" type="sibTrans" cxnId="{50985C02-18D1-4193-85E5-D377A7E1B7A8}">
      <dgm:prSet/>
      <dgm:spPr/>
      <dgm:t>
        <a:bodyPr/>
        <a:lstStyle/>
        <a:p>
          <a:endParaRPr lang="en-US"/>
        </a:p>
      </dgm:t>
    </dgm:pt>
    <dgm:pt modelId="{BCCBC019-B85E-4607-8402-DF58FA9259A7}">
      <dgm:prSet custT="1"/>
      <dgm:spPr/>
      <dgm:t>
        <a:bodyPr/>
        <a:lstStyle/>
        <a:p>
          <a:r>
            <a:rPr lang="en-US" sz="1050" dirty="0"/>
            <a:t>Please note that the system must be fully operational at the time of inspection.</a:t>
          </a:r>
        </a:p>
      </dgm:t>
    </dgm:pt>
    <dgm:pt modelId="{1290099C-F7A2-4485-9635-4103F332177A}" type="parTrans" cxnId="{3DBF02BE-8B58-4429-8145-22EAE9EEA9B5}">
      <dgm:prSet/>
      <dgm:spPr/>
      <dgm:t>
        <a:bodyPr/>
        <a:lstStyle/>
        <a:p>
          <a:endParaRPr lang="en-US"/>
        </a:p>
      </dgm:t>
    </dgm:pt>
    <dgm:pt modelId="{38263223-8BA7-4D9E-9603-98C3CF62A664}" type="sibTrans" cxnId="{3DBF02BE-8B58-4429-8145-22EAE9EEA9B5}">
      <dgm:prSet/>
      <dgm:spPr/>
      <dgm:t>
        <a:bodyPr/>
        <a:lstStyle/>
        <a:p>
          <a:endParaRPr lang="en-US"/>
        </a:p>
      </dgm:t>
    </dgm:pt>
    <dgm:pt modelId="{2A8DF1F9-3CA3-4D29-AB59-253AF4474D6C}">
      <dgm:prSet/>
      <dgm:spPr/>
      <dgm:t>
        <a:bodyPr/>
        <a:lstStyle/>
        <a:p>
          <a:r>
            <a:rPr lang="en-US" dirty="0"/>
            <a:t>Once a project goes into the Inspection Queue, there is a 14-business day window for our meter techs to go out and do their final inspection.</a:t>
          </a:r>
        </a:p>
      </dgm:t>
    </dgm:pt>
    <dgm:pt modelId="{82D60DFA-6AC2-4987-A407-6E063E6902E4}" type="parTrans" cxnId="{43377C6C-654C-4AEE-989A-4400244C3834}">
      <dgm:prSet/>
      <dgm:spPr/>
      <dgm:t>
        <a:bodyPr/>
        <a:lstStyle/>
        <a:p>
          <a:endParaRPr lang="en-US"/>
        </a:p>
      </dgm:t>
    </dgm:pt>
    <dgm:pt modelId="{AD2D7C5F-4909-4125-889D-F901B0182870}" type="sibTrans" cxnId="{43377C6C-654C-4AEE-989A-4400244C3834}">
      <dgm:prSet/>
      <dgm:spPr/>
      <dgm:t>
        <a:bodyPr/>
        <a:lstStyle/>
        <a:p>
          <a:endParaRPr lang="en-US"/>
        </a:p>
      </dgm:t>
    </dgm:pt>
    <dgm:pt modelId="{E21D4003-86B3-4921-93F7-FB3EC3BF72EA}">
      <dgm:prSet/>
      <dgm:spPr/>
      <dgm:t>
        <a:bodyPr/>
        <a:lstStyle/>
        <a:p>
          <a:r>
            <a:rPr lang="en-US" dirty="0"/>
            <a:t>Trico will provide a formal PTO within 3 business days of meter set.</a:t>
          </a:r>
        </a:p>
      </dgm:t>
    </dgm:pt>
    <dgm:pt modelId="{3E992A6E-7AC8-4E1F-89AD-38817932C72B}" type="parTrans" cxnId="{7D1C26E6-AB23-4DCE-85E0-E58799AA2A15}">
      <dgm:prSet/>
      <dgm:spPr/>
      <dgm:t>
        <a:bodyPr/>
        <a:lstStyle/>
        <a:p>
          <a:endParaRPr lang="en-US"/>
        </a:p>
      </dgm:t>
    </dgm:pt>
    <dgm:pt modelId="{320960A4-B601-4725-B2F5-1B5208F238BF}" type="sibTrans" cxnId="{7D1C26E6-AB23-4DCE-85E0-E58799AA2A15}">
      <dgm:prSet/>
      <dgm:spPr/>
      <dgm:t>
        <a:bodyPr/>
        <a:lstStyle/>
        <a:p>
          <a:endParaRPr lang="en-US"/>
        </a:p>
      </dgm:t>
    </dgm:pt>
    <dgm:pt modelId="{A1F299E8-04A3-4F43-BD10-DAF1136C2E4E}">
      <dgm:prSet custT="1"/>
      <dgm:spPr/>
      <dgm:t>
        <a:bodyPr/>
        <a:lstStyle/>
        <a:p>
          <a:pPr>
            <a:buFont typeface="Wingdings" panose="05000000000000000000" pitchFamily="2" charset="2"/>
            <a:buChar char="§"/>
          </a:pPr>
          <a:r>
            <a:rPr lang="en-US" sz="1050" dirty="0"/>
            <a:t>If the system does not have Permission to Operate within 180 days from the application approval date, the application will enter a Pending Cancellation Status and an automatic 7-day deadline reminder will be emailed. Your contractor is responsible for requesting a one-time courtesy extension within those 7 days, if it is not received the application will be canceled.</a:t>
          </a:r>
        </a:p>
      </dgm:t>
    </dgm:pt>
    <dgm:pt modelId="{99267104-4A08-4D4A-9B54-F2BC485B8F50}" type="parTrans" cxnId="{B111D9E7-9B30-4B89-A510-209946ABD0EE}">
      <dgm:prSet/>
      <dgm:spPr/>
      <dgm:t>
        <a:bodyPr/>
        <a:lstStyle/>
        <a:p>
          <a:endParaRPr lang="en-US"/>
        </a:p>
      </dgm:t>
    </dgm:pt>
    <dgm:pt modelId="{9885CCCA-29C2-448D-B139-937B6799F043}" type="sibTrans" cxnId="{B111D9E7-9B30-4B89-A510-209946ABD0EE}">
      <dgm:prSet/>
      <dgm:spPr/>
      <dgm:t>
        <a:bodyPr/>
        <a:lstStyle/>
        <a:p>
          <a:endParaRPr lang="en-US"/>
        </a:p>
      </dgm:t>
    </dgm:pt>
    <dgm:pt modelId="{0B4F0054-006E-4AFE-BB6C-3899BC4172C7}" type="pres">
      <dgm:prSet presAssocID="{64A53EFC-F756-4FEC-B330-BDE89C2B63EC}" presName="Name0" presStyleCnt="0">
        <dgm:presLayoutVars>
          <dgm:dir/>
          <dgm:resizeHandles val="exact"/>
        </dgm:presLayoutVars>
      </dgm:prSet>
      <dgm:spPr/>
    </dgm:pt>
    <dgm:pt modelId="{D278B365-281C-4201-A5CA-A649E073BFF4}" type="pres">
      <dgm:prSet presAssocID="{9B78BA59-61DD-4620-843A-45EF17A1B95F}" presName="node" presStyleLbl="node1" presStyleIdx="0" presStyleCnt="5" custScaleY="207088">
        <dgm:presLayoutVars>
          <dgm:bulletEnabled val="1"/>
        </dgm:presLayoutVars>
      </dgm:prSet>
      <dgm:spPr/>
    </dgm:pt>
    <dgm:pt modelId="{3A3C88C8-E6BF-4073-A1FC-8F0B4754CBB5}" type="pres">
      <dgm:prSet presAssocID="{E3B2BCB9-E4B5-4228-8A77-B0B24F8D486C}" presName="sibTrans" presStyleLbl="sibTrans1D1" presStyleIdx="0" presStyleCnt="4"/>
      <dgm:spPr/>
    </dgm:pt>
    <dgm:pt modelId="{9B099FA8-ED4B-4B9C-901D-A452B32AFD5C}" type="pres">
      <dgm:prSet presAssocID="{E3B2BCB9-E4B5-4228-8A77-B0B24F8D486C}" presName="connectorText" presStyleLbl="sibTrans1D1" presStyleIdx="0" presStyleCnt="4"/>
      <dgm:spPr/>
    </dgm:pt>
    <dgm:pt modelId="{3B0BC84E-870F-4A48-8314-83A8A4EEB64D}" type="pres">
      <dgm:prSet presAssocID="{0FE8A0F7-5536-476E-BE23-6B61C687DA16}" presName="node" presStyleLbl="node1" presStyleIdx="1" presStyleCnt="5">
        <dgm:presLayoutVars>
          <dgm:bulletEnabled val="1"/>
        </dgm:presLayoutVars>
      </dgm:prSet>
      <dgm:spPr/>
    </dgm:pt>
    <dgm:pt modelId="{2FB92A4E-0E15-4BF1-B11F-24CA7EF767D9}" type="pres">
      <dgm:prSet presAssocID="{84426A13-BAF2-4F76-A792-8BF77B8B6539}" presName="sibTrans" presStyleLbl="sibTrans1D1" presStyleIdx="1" presStyleCnt="4"/>
      <dgm:spPr/>
    </dgm:pt>
    <dgm:pt modelId="{E972F328-5B77-480D-9468-DAF4FEE6AE1E}" type="pres">
      <dgm:prSet presAssocID="{84426A13-BAF2-4F76-A792-8BF77B8B6539}" presName="connectorText" presStyleLbl="sibTrans1D1" presStyleIdx="1" presStyleCnt="4"/>
      <dgm:spPr/>
    </dgm:pt>
    <dgm:pt modelId="{41666FEB-F5BD-40A7-BFDE-56614D707807}" type="pres">
      <dgm:prSet presAssocID="{8B4F9429-36D2-4E6E-92F3-5FFC05E4115D}" presName="node" presStyleLbl="node1" presStyleIdx="2" presStyleCnt="5" custScaleY="220081">
        <dgm:presLayoutVars>
          <dgm:bulletEnabled val="1"/>
        </dgm:presLayoutVars>
      </dgm:prSet>
      <dgm:spPr/>
    </dgm:pt>
    <dgm:pt modelId="{D92C97F8-6EA4-4567-8088-B9E8038B6BB8}" type="pres">
      <dgm:prSet presAssocID="{AA8FB90E-70AC-452D-B85C-44813AE10E34}" presName="sibTrans" presStyleLbl="sibTrans1D1" presStyleIdx="2" presStyleCnt="4"/>
      <dgm:spPr/>
    </dgm:pt>
    <dgm:pt modelId="{DA09B542-06EF-473D-8418-2EDBE96E1407}" type="pres">
      <dgm:prSet presAssocID="{AA8FB90E-70AC-452D-B85C-44813AE10E34}" presName="connectorText" presStyleLbl="sibTrans1D1" presStyleIdx="2" presStyleCnt="4"/>
      <dgm:spPr/>
    </dgm:pt>
    <dgm:pt modelId="{4784E0F6-251F-4BC5-8A24-04AFB3EE2562}" type="pres">
      <dgm:prSet presAssocID="{2A8DF1F9-3CA3-4D29-AB59-253AF4474D6C}" presName="node" presStyleLbl="node1" presStyleIdx="3" presStyleCnt="5">
        <dgm:presLayoutVars>
          <dgm:bulletEnabled val="1"/>
        </dgm:presLayoutVars>
      </dgm:prSet>
      <dgm:spPr/>
    </dgm:pt>
    <dgm:pt modelId="{ABBD3B56-A220-488F-9244-1F10A31A8BE0}" type="pres">
      <dgm:prSet presAssocID="{AD2D7C5F-4909-4125-889D-F901B0182870}" presName="sibTrans" presStyleLbl="sibTrans1D1" presStyleIdx="3" presStyleCnt="4"/>
      <dgm:spPr/>
    </dgm:pt>
    <dgm:pt modelId="{9805B640-5703-4ED1-AB92-5ED349EB9BA8}" type="pres">
      <dgm:prSet presAssocID="{AD2D7C5F-4909-4125-889D-F901B0182870}" presName="connectorText" presStyleLbl="sibTrans1D1" presStyleIdx="3" presStyleCnt="4"/>
      <dgm:spPr/>
    </dgm:pt>
    <dgm:pt modelId="{EB3EC641-571A-4DE7-81E1-427AACB9DBA5}" type="pres">
      <dgm:prSet presAssocID="{E21D4003-86B3-4921-93F7-FB3EC3BF72EA}" presName="node" presStyleLbl="node1" presStyleIdx="4" presStyleCnt="5">
        <dgm:presLayoutVars>
          <dgm:bulletEnabled val="1"/>
        </dgm:presLayoutVars>
      </dgm:prSet>
      <dgm:spPr/>
    </dgm:pt>
  </dgm:ptLst>
  <dgm:cxnLst>
    <dgm:cxn modelId="{50985C02-18D1-4193-85E5-D377A7E1B7A8}" srcId="{64A53EFC-F756-4FEC-B330-BDE89C2B63EC}" destId="{8B4F9429-36D2-4E6E-92F3-5FFC05E4115D}" srcOrd="2" destOrd="0" parTransId="{FDACEC81-6F54-4706-A8C3-57A209DEAE9E}" sibTransId="{AA8FB90E-70AC-452D-B85C-44813AE10E34}"/>
    <dgm:cxn modelId="{19D41507-6B37-4494-8FFD-1D2C7C1290E2}" type="presOf" srcId="{A1F299E8-04A3-4F43-BD10-DAF1136C2E4E}" destId="{41666FEB-F5BD-40A7-BFDE-56614D707807}" srcOrd="0" destOrd="2" presId="urn:microsoft.com/office/officeart/2016/7/layout/RepeatingBendingProcessNew"/>
    <dgm:cxn modelId="{1BFFAA10-6D47-4926-9008-1E3420AEA093}" srcId="{9B78BA59-61DD-4620-843A-45EF17A1B95F}" destId="{98D921CD-EA01-4C7E-B3EF-03F3E204C02E}" srcOrd="0" destOrd="0" parTransId="{B9777921-0F39-497F-ACB1-E2AAA48FA342}" sibTransId="{46EE4361-36FC-4241-AFBD-6AF3E6439C8A}"/>
    <dgm:cxn modelId="{B8C39C1B-B1C8-462E-87AA-EF5CB41ECD45}" type="presOf" srcId="{E3B2BCB9-E4B5-4228-8A77-B0B24F8D486C}" destId="{9B099FA8-ED4B-4B9C-901D-A452B32AFD5C}" srcOrd="1" destOrd="0" presId="urn:microsoft.com/office/officeart/2016/7/layout/RepeatingBendingProcessNew"/>
    <dgm:cxn modelId="{02C3D820-8E86-4B06-B9C5-052DE8F9D28F}" type="presOf" srcId="{E21D4003-86B3-4921-93F7-FB3EC3BF72EA}" destId="{EB3EC641-571A-4DE7-81E1-427AACB9DBA5}" srcOrd="0" destOrd="0" presId="urn:microsoft.com/office/officeart/2016/7/layout/RepeatingBendingProcessNew"/>
    <dgm:cxn modelId="{6DEA0938-2844-42E6-9988-2900CCBD98FF}" srcId="{98D921CD-EA01-4C7E-B3EF-03F3E204C02E}" destId="{1134777D-6CE3-4953-B48C-7AAA3E7B64F7}" srcOrd="0" destOrd="0" parTransId="{06D241EF-2C0A-4F4C-86CD-4C7BCE5A6408}" sibTransId="{4EAD3082-E5B4-48FA-B33D-C0D8B74ADA26}"/>
    <dgm:cxn modelId="{3A79C45C-A0A9-4DF6-BF0C-B557AD7CA0F6}" type="presOf" srcId="{AA8FB90E-70AC-452D-B85C-44813AE10E34}" destId="{D92C97F8-6EA4-4567-8088-B9E8038B6BB8}" srcOrd="0" destOrd="0" presId="urn:microsoft.com/office/officeart/2016/7/layout/RepeatingBendingProcessNew"/>
    <dgm:cxn modelId="{60F2A742-67A2-48D1-A2F1-CCCCF9951480}" srcId="{64A53EFC-F756-4FEC-B330-BDE89C2B63EC}" destId="{9B78BA59-61DD-4620-843A-45EF17A1B95F}" srcOrd="0" destOrd="0" parTransId="{521E0049-E7AF-4A47-916B-00BF5EB0D708}" sibTransId="{E3B2BCB9-E4B5-4228-8A77-B0B24F8D486C}"/>
    <dgm:cxn modelId="{FD1BC56B-067F-4AE1-8499-66644EC5B942}" type="presOf" srcId="{AA8FB90E-70AC-452D-B85C-44813AE10E34}" destId="{DA09B542-06EF-473D-8418-2EDBE96E1407}" srcOrd="1" destOrd="0" presId="urn:microsoft.com/office/officeart/2016/7/layout/RepeatingBendingProcessNew"/>
    <dgm:cxn modelId="{43377C6C-654C-4AEE-989A-4400244C3834}" srcId="{64A53EFC-F756-4FEC-B330-BDE89C2B63EC}" destId="{2A8DF1F9-3CA3-4D29-AB59-253AF4474D6C}" srcOrd="3" destOrd="0" parTransId="{82D60DFA-6AC2-4987-A407-6E063E6902E4}" sibTransId="{AD2D7C5F-4909-4125-889D-F901B0182870}"/>
    <dgm:cxn modelId="{066CB794-7DA8-4CF0-BDAB-BAE0DF973A2B}" type="presOf" srcId="{AD2D7C5F-4909-4125-889D-F901B0182870}" destId="{9805B640-5703-4ED1-AB92-5ED349EB9BA8}" srcOrd="1" destOrd="0" presId="urn:microsoft.com/office/officeart/2016/7/layout/RepeatingBendingProcessNew"/>
    <dgm:cxn modelId="{5CB3F29D-0F31-4D22-AB9F-8DE6B7609630}" type="presOf" srcId="{0FE8A0F7-5536-476E-BE23-6B61C687DA16}" destId="{3B0BC84E-870F-4A48-8314-83A8A4EEB64D}" srcOrd="0" destOrd="0" presId="urn:microsoft.com/office/officeart/2016/7/layout/RepeatingBendingProcessNew"/>
    <dgm:cxn modelId="{87B00EA2-1A1E-4288-A330-5DD950C86AE7}" type="presOf" srcId="{84426A13-BAF2-4F76-A792-8BF77B8B6539}" destId="{2FB92A4E-0E15-4BF1-B11F-24CA7EF767D9}" srcOrd="0" destOrd="0" presId="urn:microsoft.com/office/officeart/2016/7/layout/RepeatingBendingProcessNew"/>
    <dgm:cxn modelId="{6ABF96A4-F733-46C9-8E50-6C15AF1BA2CA}" type="presOf" srcId="{64A53EFC-F756-4FEC-B330-BDE89C2B63EC}" destId="{0B4F0054-006E-4AFE-BB6C-3899BC4172C7}" srcOrd="0" destOrd="0" presId="urn:microsoft.com/office/officeart/2016/7/layout/RepeatingBendingProcessNew"/>
    <dgm:cxn modelId="{F553ABA9-764F-479D-BA18-9E609DA06393}" type="presOf" srcId="{98D921CD-EA01-4C7E-B3EF-03F3E204C02E}" destId="{D278B365-281C-4201-A5CA-A649E073BFF4}" srcOrd="0" destOrd="1" presId="urn:microsoft.com/office/officeart/2016/7/layout/RepeatingBendingProcessNew"/>
    <dgm:cxn modelId="{3DBF02BE-8B58-4429-8145-22EAE9EEA9B5}" srcId="{8B4F9429-36D2-4E6E-92F3-5FFC05E4115D}" destId="{BCCBC019-B85E-4607-8402-DF58FA9259A7}" srcOrd="0" destOrd="0" parTransId="{1290099C-F7A2-4485-9635-4103F332177A}" sibTransId="{38263223-8BA7-4D9E-9603-98C3CF62A664}"/>
    <dgm:cxn modelId="{D0ED13D0-DF8A-4B1E-A563-7D731F41B584}" type="presOf" srcId="{E3B2BCB9-E4B5-4228-8A77-B0B24F8D486C}" destId="{3A3C88C8-E6BF-4073-A1FC-8F0B4754CBB5}" srcOrd="0" destOrd="0" presId="urn:microsoft.com/office/officeart/2016/7/layout/RepeatingBendingProcessNew"/>
    <dgm:cxn modelId="{3541D0D0-D015-4A38-9C6C-239F9A8DC4B3}" type="presOf" srcId="{2A8DF1F9-3CA3-4D29-AB59-253AF4474D6C}" destId="{4784E0F6-251F-4BC5-8A24-04AFB3EE2562}" srcOrd="0" destOrd="0" presId="urn:microsoft.com/office/officeart/2016/7/layout/RepeatingBendingProcessNew"/>
    <dgm:cxn modelId="{648DDCD3-0014-4FC3-A4AA-7AE478DAA0DA}" type="presOf" srcId="{1134777D-6CE3-4953-B48C-7AAA3E7B64F7}" destId="{D278B365-281C-4201-A5CA-A649E073BFF4}" srcOrd="0" destOrd="2" presId="urn:microsoft.com/office/officeart/2016/7/layout/RepeatingBendingProcessNew"/>
    <dgm:cxn modelId="{7B8DA4D5-EC2F-43D4-8F05-C4B600BCEF25}" type="presOf" srcId="{84426A13-BAF2-4F76-A792-8BF77B8B6539}" destId="{E972F328-5B77-480D-9468-DAF4FEE6AE1E}" srcOrd="1" destOrd="0" presId="urn:microsoft.com/office/officeart/2016/7/layout/RepeatingBendingProcessNew"/>
    <dgm:cxn modelId="{A24FAAD7-9B30-4A67-972D-9EE87FFA65D0}" type="presOf" srcId="{8B4F9429-36D2-4E6E-92F3-5FFC05E4115D}" destId="{41666FEB-F5BD-40A7-BFDE-56614D707807}" srcOrd="0" destOrd="0" presId="urn:microsoft.com/office/officeart/2016/7/layout/RepeatingBendingProcessNew"/>
    <dgm:cxn modelId="{987D44DA-FC01-4CE2-9FC4-30AB1582316E}" type="presOf" srcId="{9B78BA59-61DD-4620-843A-45EF17A1B95F}" destId="{D278B365-281C-4201-A5CA-A649E073BFF4}" srcOrd="0" destOrd="0" presId="urn:microsoft.com/office/officeart/2016/7/layout/RepeatingBendingProcessNew"/>
    <dgm:cxn modelId="{72C650DD-68AD-4FDF-8750-236D71EEC71F}" type="presOf" srcId="{BCCBC019-B85E-4607-8402-DF58FA9259A7}" destId="{41666FEB-F5BD-40A7-BFDE-56614D707807}" srcOrd="0" destOrd="1" presId="urn:microsoft.com/office/officeart/2016/7/layout/RepeatingBendingProcessNew"/>
    <dgm:cxn modelId="{E4D2A9DF-BAB2-4E0A-B360-17D43C0A0FB2}" srcId="{64A53EFC-F756-4FEC-B330-BDE89C2B63EC}" destId="{0FE8A0F7-5536-476E-BE23-6B61C687DA16}" srcOrd="1" destOrd="0" parTransId="{48929C0E-3E28-4D64-A9E6-C5B3BB0DB12C}" sibTransId="{84426A13-BAF2-4F76-A792-8BF77B8B6539}"/>
    <dgm:cxn modelId="{7D1C26E6-AB23-4DCE-85E0-E58799AA2A15}" srcId="{64A53EFC-F756-4FEC-B330-BDE89C2B63EC}" destId="{E21D4003-86B3-4921-93F7-FB3EC3BF72EA}" srcOrd="4" destOrd="0" parTransId="{3E992A6E-7AC8-4E1F-89AD-38817932C72B}" sibTransId="{320960A4-B601-4725-B2F5-1B5208F238BF}"/>
    <dgm:cxn modelId="{B111D9E7-9B30-4B89-A510-209946ABD0EE}" srcId="{BCCBC019-B85E-4607-8402-DF58FA9259A7}" destId="{A1F299E8-04A3-4F43-BD10-DAF1136C2E4E}" srcOrd="0" destOrd="0" parTransId="{99267104-4A08-4D4A-9B54-F2BC485B8F50}" sibTransId="{9885CCCA-29C2-448D-B139-937B6799F043}"/>
    <dgm:cxn modelId="{6ADE1DF2-7F2B-42A3-9A14-F6DC934A6CB2}" type="presOf" srcId="{AD2D7C5F-4909-4125-889D-F901B0182870}" destId="{ABBD3B56-A220-488F-9244-1F10A31A8BE0}" srcOrd="0" destOrd="0" presId="urn:microsoft.com/office/officeart/2016/7/layout/RepeatingBendingProcessNew"/>
    <dgm:cxn modelId="{864753B6-267B-4BC8-A3B3-C03F5FEF535C}" type="presParOf" srcId="{0B4F0054-006E-4AFE-BB6C-3899BC4172C7}" destId="{D278B365-281C-4201-A5CA-A649E073BFF4}" srcOrd="0" destOrd="0" presId="urn:microsoft.com/office/officeart/2016/7/layout/RepeatingBendingProcessNew"/>
    <dgm:cxn modelId="{8B869DAE-277A-41E4-AF4F-F1B671B803AB}" type="presParOf" srcId="{0B4F0054-006E-4AFE-BB6C-3899BC4172C7}" destId="{3A3C88C8-E6BF-4073-A1FC-8F0B4754CBB5}" srcOrd="1" destOrd="0" presId="urn:microsoft.com/office/officeart/2016/7/layout/RepeatingBendingProcessNew"/>
    <dgm:cxn modelId="{9A81EBC1-F3AF-4A1A-BEE0-2C2CEC83CAC7}" type="presParOf" srcId="{3A3C88C8-E6BF-4073-A1FC-8F0B4754CBB5}" destId="{9B099FA8-ED4B-4B9C-901D-A452B32AFD5C}" srcOrd="0" destOrd="0" presId="urn:microsoft.com/office/officeart/2016/7/layout/RepeatingBendingProcessNew"/>
    <dgm:cxn modelId="{BD4CAA65-5022-4321-9FAA-E2BFB955FE0B}" type="presParOf" srcId="{0B4F0054-006E-4AFE-BB6C-3899BC4172C7}" destId="{3B0BC84E-870F-4A48-8314-83A8A4EEB64D}" srcOrd="2" destOrd="0" presId="urn:microsoft.com/office/officeart/2016/7/layout/RepeatingBendingProcessNew"/>
    <dgm:cxn modelId="{2F805ADE-2EEA-4132-888B-B1477592C961}" type="presParOf" srcId="{0B4F0054-006E-4AFE-BB6C-3899BC4172C7}" destId="{2FB92A4E-0E15-4BF1-B11F-24CA7EF767D9}" srcOrd="3" destOrd="0" presId="urn:microsoft.com/office/officeart/2016/7/layout/RepeatingBendingProcessNew"/>
    <dgm:cxn modelId="{359B6F59-7984-4344-BB8F-3ADF7A01CD72}" type="presParOf" srcId="{2FB92A4E-0E15-4BF1-B11F-24CA7EF767D9}" destId="{E972F328-5B77-480D-9468-DAF4FEE6AE1E}" srcOrd="0" destOrd="0" presId="urn:microsoft.com/office/officeart/2016/7/layout/RepeatingBendingProcessNew"/>
    <dgm:cxn modelId="{1FAE46FA-ADC9-4CE6-AA76-E1E413964F84}" type="presParOf" srcId="{0B4F0054-006E-4AFE-BB6C-3899BC4172C7}" destId="{41666FEB-F5BD-40A7-BFDE-56614D707807}" srcOrd="4" destOrd="0" presId="urn:microsoft.com/office/officeart/2016/7/layout/RepeatingBendingProcessNew"/>
    <dgm:cxn modelId="{C06FA0E8-B0FF-43AB-A914-DB713B481318}" type="presParOf" srcId="{0B4F0054-006E-4AFE-BB6C-3899BC4172C7}" destId="{D92C97F8-6EA4-4567-8088-B9E8038B6BB8}" srcOrd="5" destOrd="0" presId="urn:microsoft.com/office/officeart/2016/7/layout/RepeatingBendingProcessNew"/>
    <dgm:cxn modelId="{35C60139-BFFA-4DC6-A3C4-DC7C8D8D5316}" type="presParOf" srcId="{D92C97F8-6EA4-4567-8088-B9E8038B6BB8}" destId="{DA09B542-06EF-473D-8418-2EDBE96E1407}" srcOrd="0" destOrd="0" presId="urn:microsoft.com/office/officeart/2016/7/layout/RepeatingBendingProcessNew"/>
    <dgm:cxn modelId="{47888876-1E9E-4826-BC24-189A1F2205D6}" type="presParOf" srcId="{0B4F0054-006E-4AFE-BB6C-3899BC4172C7}" destId="{4784E0F6-251F-4BC5-8A24-04AFB3EE2562}" srcOrd="6" destOrd="0" presId="urn:microsoft.com/office/officeart/2016/7/layout/RepeatingBendingProcessNew"/>
    <dgm:cxn modelId="{687F3E04-5F10-46DE-A3E9-9524CCDABBA7}" type="presParOf" srcId="{0B4F0054-006E-4AFE-BB6C-3899BC4172C7}" destId="{ABBD3B56-A220-488F-9244-1F10A31A8BE0}" srcOrd="7" destOrd="0" presId="urn:microsoft.com/office/officeart/2016/7/layout/RepeatingBendingProcessNew"/>
    <dgm:cxn modelId="{348660E4-3462-4C3F-BA5D-857D55136252}" type="presParOf" srcId="{ABBD3B56-A220-488F-9244-1F10A31A8BE0}" destId="{9805B640-5703-4ED1-AB92-5ED349EB9BA8}" srcOrd="0" destOrd="0" presId="urn:microsoft.com/office/officeart/2016/7/layout/RepeatingBendingProcessNew"/>
    <dgm:cxn modelId="{F7D10253-F2CD-456C-A291-BC62591E0D8E}" type="presParOf" srcId="{0B4F0054-006E-4AFE-BB6C-3899BC4172C7}" destId="{EB3EC641-571A-4DE7-81E1-427AACB9DBA5}"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689FCD-6F3B-41DE-9C24-8D6E37F2F4DA}" type="doc">
      <dgm:prSet loTypeId="urn:microsoft.com/office/officeart/2018/5/layout/IconCircleLabelList" loCatId="icon" qsTypeId="urn:microsoft.com/office/officeart/2005/8/quickstyle/simple1" qsCatId="simple" csTypeId="urn:microsoft.com/office/officeart/2005/8/colors/accent0_2" csCatId="mainScheme" phldr="1"/>
      <dgm:spPr/>
      <dgm:t>
        <a:bodyPr/>
        <a:lstStyle/>
        <a:p>
          <a:endParaRPr lang="en-US"/>
        </a:p>
      </dgm:t>
    </dgm:pt>
    <dgm:pt modelId="{7CDC734A-26C4-45DA-AE50-CBBD3E897010}">
      <dgm:prSet/>
      <dgm:spPr/>
      <dgm:t>
        <a:bodyPr/>
        <a:lstStyle/>
        <a:p>
          <a:pPr>
            <a:lnSpc>
              <a:spcPct val="100000"/>
            </a:lnSpc>
            <a:defRPr cap="all"/>
          </a:pPr>
          <a:r>
            <a:rPr lang="en-US"/>
            <a:t>Application will be reviewed within 7 business days from the date received.  </a:t>
          </a:r>
        </a:p>
      </dgm:t>
    </dgm:pt>
    <dgm:pt modelId="{11AD5956-EE2A-4E24-ABE8-D7AC6673B9A9}" type="parTrans" cxnId="{7ACF8B22-7D63-42F1-9840-FEA283A1C239}">
      <dgm:prSet/>
      <dgm:spPr/>
      <dgm:t>
        <a:bodyPr/>
        <a:lstStyle/>
        <a:p>
          <a:endParaRPr lang="en-US"/>
        </a:p>
      </dgm:t>
    </dgm:pt>
    <dgm:pt modelId="{3A1BB87C-FD22-4E9B-8E6A-FF00EDE2CC9B}" type="sibTrans" cxnId="{7ACF8B22-7D63-42F1-9840-FEA283A1C239}">
      <dgm:prSet/>
      <dgm:spPr/>
      <dgm:t>
        <a:bodyPr/>
        <a:lstStyle/>
        <a:p>
          <a:endParaRPr lang="en-US"/>
        </a:p>
      </dgm:t>
    </dgm:pt>
    <dgm:pt modelId="{3D522339-F2F5-4BBD-8577-1FADC4DD7CDC}">
      <dgm:prSet/>
      <dgm:spPr/>
      <dgm:t>
        <a:bodyPr/>
        <a:lstStyle/>
        <a:p>
          <a:pPr>
            <a:lnSpc>
              <a:spcPct val="100000"/>
            </a:lnSpc>
            <a:defRPr cap="all"/>
          </a:pPr>
          <a:r>
            <a:rPr lang="en-US"/>
            <a:t>An email notification will be sent upon application approval, and continued notifications will be sent to inform member of the application status. </a:t>
          </a:r>
        </a:p>
      </dgm:t>
    </dgm:pt>
    <dgm:pt modelId="{7D5F1766-75E9-435B-89BB-91DD57919DE8}" type="parTrans" cxnId="{70AF1B4B-534F-49E3-91B7-89AF12363764}">
      <dgm:prSet/>
      <dgm:spPr/>
      <dgm:t>
        <a:bodyPr/>
        <a:lstStyle/>
        <a:p>
          <a:endParaRPr lang="en-US"/>
        </a:p>
      </dgm:t>
    </dgm:pt>
    <dgm:pt modelId="{E7DE813E-DD8C-4CAA-B835-09206FA4E244}" type="sibTrans" cxnId="{70AF1B4B-534F-49E3-91B7-89AF12363764}">
      <dgm:prSet/>
      <dgm:spPr/>
      <dgm:t>
        <a:bodyPr/>
        <a:lstStyle/>
        <a:p>
          <a:endParaRPr lang="en-US"/>
        </a:p>
      </dgm:t>
    </dgm:pt>
    <dgm:pt modelId="{6F3E7FA6-34BE-42BA-8A79-FC316F382031}">
      <dgm:prSet/>
      <dgm:spPr/>
      <dgm:t>
        <a:bodyPr/>
        <a:lstStyle/>
        <a:p>
          <a:pPr>
            <a:lnSpc>
              <a:spcPct val="100000"/>
            </a:lnSpc>
            <a:defRPr cap="all"/>
          </a:pPr>
          <a:r>
            <a:rPr lang="en-US"/>
            <a:t>Upon approval, contractor is responsible for installation schedule and completion. </a:t>
          </a:r>
        </a:p>
      </dgm:t>
    </dgm:pt>
    <dgm:pt modelId="{AD269C76-26F9-4D0C-A7F9-2C89931862DF}" type="parTrans" cxnId="{C92BEA56-89C5-401B-9C9A-F2CB64B9AECF}">
      <dgm:prSet/>
      <dgm:spPr/>
      <dgm:t>
        <a:bodyPr/>
        <a:lstStyle/>
        <a:p>
          <a:endParaRPr lang="en-US"/>
        </a:p>
      </dgm:t>
    </dgm:pt>
    <dgm:pt modelId="{8C464807-D446-40C8-90CA-6DB97B6AD49B}" type="sibTrans" cxnId="{C92BEA56-89C5-401B-9C9A-F2CB64B9AECF}">
      <dgm:prSet/>
      <dgm:spPr/>
      <dgm:t>
        <a:bodyPr/>
        <a:lstStyle/>
        <a:p>
          <a:endParaRPr lang="en-US"/>
        </a:p>
      </dgm:t>
    </dgm:pt>
    <dgm:pt modelId="{E247ED66-B2A0-4C49-909D-C7A739DED8E6}">
      <dgm:prSet/>
      <dgm:spPr/>
      <dgm:t>
        <a:bodyPr/>
        <a:lstStyle/>
        <a:p>
          <a:pPr>
            <a:lnSpc>
              <a:spcPct val="100000"/>
            </a:lnSpc>
            <a:defRPr cap="all"/>
          </a:pPr>
          <a:r>
            <a:rPr lang="en-US"/>
            <a:t>*System should not be installed prior to an approved application from Trico*</a:t>
          </a:r>
        </a:p>
      </dgm:t>
    </dgm:pt>
    <dgm:pt modelId="{682A2A74-3B2F-49B0-A082-E4A772FC9067}" type="parTrans" cxnId="{C8C046FE-B901-42CA-B305-1BD22E01C183}">
      <dgm:prSet/>
      <dgm:spPr/>
      <dgm:t>
        <a:bodyPr/>
        <a:lstStyle/>
        <a:p>
          <a:endParaRPr lang="en-US"/>
        </a:p>
      </dgm:t>
    </dgm:pt>
    <dgm:pt modelId="{C8060F12-7F24-43BF-B601-44230D304224}" type="sibTrans" cxnId="{C8C046FE-B901-42CA-B305-1BD22E01C183}">
      <dgm:prSet/>
      <dgm:spPr/>
      <dgm:t>
        <a:bodyPr/>
        <a:lstStyle/>
        <a:p>
          <a:endParaRPr lang="en-US"/>
        </a:p>
      </dgm:t>
    </dgm:pt>
    <dgm:pt modelId="{991C1326-4138-49DB-B5A8-E0A91943F099}" type="pres">
      <dgm:prSet presAssocID="{42689FCD-6F3B-41DE-9C24-8D6E37F2F4DA}" presName="root" presStyleCnt="0">
        <dgm:presLayoutVars>
          <dgm:dir/>
          <dgm:resizeHandles val="exact"/>
        </dgm:presLayoutVars>
      </dgm:prSet>
      <dgm:spPr/>
    </dgm:pt>
    <dgm:pt modelId="{A23E7E7B-B0C8-48D8-9BC3-6564F314C7AF}" type="pres">
      <dgm:prSet presAssocID="{7CDC734A-26C4-45DA-AE50-CBBD3E897010}" presName="compNode" presStyleCnt="0"/>
      <dgm:spPr/>
    </dgm:pt>
    <dgm:pt modelId="{0B789F86-47C3-4D46-9D96-9E488E6FBA1C}" type="pres">
      <dgm:prSet presAssocID="{7CDC734A-26C4-45DA-AE50-CBBD3E897010}" presName="iconBgRect" presStyleLbl="bgShp" presStyleIdx="0" presStyleCnt="4"/>
      <dgm:spPr/>
    </dgm:pt>
    <dgm:pt modelId="{0C7F3651-7BB3-4D4B-A614-DEDD4E597A92}" type="pres">
      <dgm:prSet presAssocID="{7CDC734A-26C4-45DA-AE50-CBBD3E89701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ntract"/>
        </a:ext>
      </dgm:extLst>
    </dgm:pt>
    <dgm:pt modelId="{4E36C0A8-88DA-4B26-9B85-60715AF0FAEB}" type="pres">
      <dgm:prSet presAssocID="{7CDC734A-26C4-45DA-AE50-CBBD3E897010}" presName="spaceRect" presStyleCnt="0"/>
      <dgm:spPr/>
    </dgm:pt>
    <dgm:pt modelId="{81F1F89F-9FFB-4A67-BF10-5F34B2C5CB60}" type="pres">
      <dgm:prSet presAssocID="{7CDC734A-26C4-45DA-AE50-CBBD3E897010}" presName="textRect" presStyleLbl="revTx" presStyleIdx="0" presStyleCnt="4">
        <dgm:presLayoutVars>
          <dgm:chMax val="1"/>
          <dgm:chPref val="1"/>
        </dgm:presLayoutVars>
      </dgm:prSet>
      <dgm:spPr/>
    </dgm:pt>
    <dgm:pt modelId="{ECA9A16A-BED6-43C4-8B01-238F0AF6BA2F}" type="pres">
      <dgm:prSet presAssocID="{3A1BB87C-FD22-4E9B-8E6A-FF00EDE2CC9B}" presName="sibTrans" presStyleCnt="0"/>
      <dgm:spPr/>
    </dgm:pt>
    <dgm:pt modelId="{09F5D6B1-29B2-4730-B01A-E4804D3B482C}" type="pres">
      <dgm:prSet presAssocID="{3D522339-F2F5-4BBD-8577-1FADC4DD7CDC}" presName="compNode" presStyleCnt="0"/>
      <dgm:spPr/>
    </dgm:pt>
    <dgm:pt modelId="{4D9E6CCA-19A4-4FB6-9529-222D70CCAE4B}" type="pres">
      <dgm:prSet presAssocID="{3D522339-F2F5-4BBD-8577-1FADC4DD7CDC}" presName="iconBgRect" presStyleLbl="bgShp" presStyleIdx="1" presStyleCnt="4"/>
      <dgm:spPr/>
    </dgm:pt>
    <dgm:pt modelId="{EB95923A-A975-450B-8A69-F5254D3208B0}" type="pres">
      <dgm:prSet presAssocID="{3D522339-F2F5-4BBD-8577-1FADC4DD7CD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nvelope"/>
        </a:ext>
      </dgm:extLst>
    </dgm:pt>
    <dgm:pt modelId="{95938931-F16D-4FE6-93B4-5DC3201C6B07}" type="pres">
      <dgm:prSet presAssocID="{3D522339-F2F5-4BBD-8577-1FADC4DD7CDC}" presName="spaceRect" presStyleCnt="0"/>
      <dgm:spPr/>
    </dgm:pt>
    <dgm:pt modelId="{0403C4D9-5E73-4003-9118-FDB2BF506C5A}" type="pres">
      <dgm:prSet presAssocID="{3D522339-F2F5-4BBD-8577-1FADC4DD7CDC}" presName="textRect" presStyleLbl="revTx" presStyleIdx="1" presStyleCnt="4">
        <dgm:presLayoutVars>
          <dgm:chMax val="1"/>
          <dgm:chPref val="1"/>
        </dgm:presLayoutVars>
      </dgm:prSet>
      <dgm:spPr/>
    </dgm:pt>
    <dgm:pt modelId="{72B4AF8F-CF43-4739-BF80-E4E52E91DDB8}" type="pres">
      <dgm:prSet presAssocID="{E7DE813E-DD8C-4CAA-B835-09206FA4E244}" presName="sibTrans" presStyleCnt="0"/>
      <dgm:spPr/>
    </dgm:pt>
    <dgm:pt modelId="{D010CD40-3BC8-466C-8D47-8AA4915E93A4}" type="pres">
      <dgm:prSet presAssocID="{6F3E7FA6-34BE-42BA-8A79-FC316F382031}" presName="compNode" presStyleCnt="0"/>
      <dgm:spPr/>
    </dgm:pt>
    <dgm:pt modelId="{68A60C3B-26CA-4705-8316-EC23C3A422F2}" type="pres">
      <dgm:prSet presAssocID="{6F3E7FA6-34BE-42BA-8A79-FC316F382031}" presName="iconBgRect" presStyleLbl="bgShp" presStyleIdx="2" presStyleCnt="4"/>
      <dgm:spPr/>
    </dgm:pt>
    <dgm:pt modelId="{1D6E25D6-2C99-4A43-91E8-2DBB151A9DCC}" type="pres">
      <dgm:prSet presAssocID="{6F3E7FA6-34BE-42BA-8A79-FC316F38203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nstruction Worker"/>
        </a:ext>
      </dgm:extLst>
    </dgm:pt>
    <dgm:pt modelId="{F1DFC20B-F930-459E-A4F3-4E3E3E6F7349}" type="pres">
      <dgm:prSet presAssocID="{6F3E7FA6-34BE-42BA-8A79-FC316F382031}" presName="spaceRect" presStyleCnt="0"/>
      <dgm:spPr/>
    </dgm:pt>
    <dgm:pt modelId="{A2148D98-0F13-4F44-9DB8-EE5335B3FFC0}" type="pres">
      <dgm:prSet presAssocID="{6F3E7FA6-34BE-42BA-8A79-FC316F382031}" presName="textRect" presStyleLbl="revTx" presStyleIdx="2" presStyleCnt="4">
        <dgm:presLayoutVars>
          <dgm:chMax val="1"/>
          <dgm:chPref val="1"/>
        </dgm:presLayoutVars>
      </dgm:prSet>
      <dgm:spPr/>
    </dgm:pt>
    <dgm:pt modelId="{6AFC254B-8A55-4B8C-A08C-0BF14A83A23C}" type="pres">
      <dgm:prSet presAssocID="{8C464807-D446-40C8-90CA-6DB97B6AD49B}" presName="sibTrans" presStyleCnt="0"/>
      <dgm:spPr/>
    </dgm:pt>
    <dgm:pt modelId="{B078CA65-C9BE-4B7E-8427-6BC0BFB87989}" type="pres">
      <dgm:prSet presAssocID="{E247ED66-B2A0-4C49-909D-C7A739DED8E6}" presName="compNode" presStyleCnt="0"/>
      <dgm:spPr/>
    </dgm:pt>
    <dgm:pt modelId="{4CB8E209-0AFB-4A7A-94D8-06ECA8162AF9}" type="pres">
      <dgm:prSet presAssocID="{E247ED66-B2A0-4C49-909D-C7A739DED8E6}" presName="iconBgRect" presStyleLbl="bgShp" presStyleIdx="3" presStyleCnt="4"/>
      <dgm:spPr/>
    </dgm:pt>
    <dgm:pt modelId="{98085C92-A0EF-44D6-B4AF-78DA68D47212}" type="pres">
      <dgm:prSet presAssocID="{E247ED66-B2A0-4C49-909D-C7A739DED8E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orbidden"/>
        </a:ext>
      </dgm:extLst>
    </dgm:pt>
    <dgm:pt modelId="{8635C150-EA1B-4DC7-98C8-3028A7E4E247}" type="pres">
      <dgm:prSet presAssocID="{E247ED66-B2A0-4C49-909D-C7A739DED8E6}" presName="spaceRect" presStyleCnt="0"/>
      <dgm:spPr/>
    </dgm:pt>
    <dgm:pt modelId="{F00A4087-D6F5-4E13-A7CC-E83881B16D4B}" type="pres">
      <dgm:prSet presAssocID="{E247ED66-B2A0-4C49-909D-C7A739DED8E6}" presName="textRect" presStyleLbl="revTx" presStyleIdx="3" presStyleCnt="4">
        <dgm:presLayoutVars>
          <dgm:chMax val="1"/>
          <dgm:chPref val="1"/>
        </dgm:presLayoutVars>
      </dgm:prSet>
      <dgm:spPr/>
    </dgm:pt>
  </dgm:ptLst>
  <dgm:cxnLst>
    <dgm:cxn modelId="{7ACF8B22-7D63-42F1-9840-FEA283A1C239}" srcId="{42689FCD-6F3B-41DE-9C24-8D6E37F2F4DA}" destId="{7CDC734A-26C4-45DA-AE50-CBBD3E897010}" srcOrd="0" destOrd="0" parTransId="{11AD5956-EE2A-4E24-ABE8-D7AC6673B9A9}" sibTransId="{3A1BB87C-FD22-4E9B-8E6A-FF00EDE2CC9B}"/>
    <dgm:cxn modelId="{70AF1B4B-534F-49E3-91B7-89AF12363764}" srcId="{42689FCD-6F3B-41DE-9C24-8D6E37F2F4DA}" destId="{3D522339-F2F5-4BBD-8577-1FADC4DD7CDC}" srcOrd="1" destOrd="0" parTransId="{7D5F1766-75E9-435B-89BB-91DD57919DE8}" sibTransId="{E7DE813E-DD8C-4CAA-B835-09206FA4E244}"/>
    <dgm:cxn modelId="{C92BEA56-89C5-401B-9C9A-F2CB64B9AECF}" srcId="{42689FCD-6F3B-41DE-9C24-8D6E37F2F4DA}" destId="{6F3E7FA6-34BE-42BA-8A79-FC316F382031}" srcOrd="2" destOrd="0" parTransId="{AD269C76-26F9-4D0C-A7F9-2C89931862DF}" sibTransId="{8C464807-D446-40C8-90CA-6DB97B6AD49B}"/>
    <dgm:cxn modelId="{1053F97B-BB75-4B5D-8423-D3DE699CA549}" type="presOf" srcId="{3D522339-F2F5-4BBD-8577-1FADC4DD7CDC}" destId="{0403C4D9-5E73-4003-9118-FDB2BF506C5A}" srcOrd="0" destOrd="0" presId="urn:microsoft.com/office/officeart/2018/5/layout/IconCircleLabelList"/>
    <dgm:cxn modelId="{40442B81-FB3E-4918-B858-DD67541B4677}" type="presOf" srcId="{7CDC734A-26C4-45DA-AE50-CBBD3E897010}" destId="{81F1F89F-9FFB-4A67-BF10-5F34B2C5CB60}" srcOrd="0" destOrd="0" presId="urn:microsoft.com/office/officeart/2018/5/layout/IconCircleLabelList"/>
    <dgm:cxn modelId="{545AB0DA-48DC-4AB0-9DD5-5BD6B412D52F}" type="presOf" srcId="{42689FCD-6F3B-41DE-9C24-8D6E37F2F4DA}" destId="{991C1326-4138-49DB-B5A8-E0A91943F099}" srcOrd="0" destOrd="0" presId="urn:microsoft.com/office/officeart/2018/5/layout/IconCircleLabelList"/>
    <dgm:cxn modelId="{F2DA23DE-1A98-45A1-8D7E-9A83E91E0261}" type="presOf" srcId="{6F3E7FA6-34BE-42BA-8A79-FC316F382031}" destId="{A2148D98-0F13-4F44-9DB8-EE5335B3FFC0}" srcOrd="0" destOrd="0" presId="urn:microsoft.com/office/officeart/2018/5/layout/IconCircleLabelList"/>
    <dgm:cxn modelId="{FBB0E6F2-0411-4CE1-9888-F6F845CDAA50}" type="presOf" srcId="{E247ED66-B2A0-4C49-909D-C7A739DED8E6}" destId="{F00A4087-D6F5-4E13-A7CC-E83881B16D4B}" srcOrd="0" destOrd="0" presId="urn:microsoft.com/office/officeart/2018/5/layout/IconCircleLabelList"/>
    <dgm:cxn modelId="{C8C046FE-B901-42CA-B305-1BD22E01C183}" srcId="{42689FCD-6F3B-41DE-9C24-8D6E37F2F4DA}" destId="{E247ED66-B2A0-4C49-909D-C7A739DED8E6}" srcOrd="3" destOrd="0" parTransId="{682A2A74-3B2F-49B0-A082-E4A772FC9067}" sibTransId="{C8060F12-7F24-43BF-B601-44230D304224}"/>
    <dgm:cxn modelId="{B1562FB5-CB69-4B4E-A152-27A57566623D}" type="presParOf" srcId="{991C1326-4138-49DB-B5A8-E0A91943F099}" destId="{A23E7E7B-B0C8-48D8-9BC3-6564F314C7AF}" srcOrd="0" destOrd="0" presId="urn:microsoft.com/office/officeart/2018/5/layout/IconCircleLabelList"/>
    <dgm:cxn modelId="{A192ABA2-799C-4E02-9F30-B180584406B2}" type="presParOf" srcId="{A23E7E7B-B0C8-48D8-9BC3-6564F314C7AF}" destId="{0B789F86-47C3-4D46-9D96-9E488E6FBA1C}" srcOrd="0" destOrd="0" presId="urn:microsoft.com/office/officeart/2018/5/layout/IconCircleLabelList"/>
    <dgm:cxn modelId="{FE322DDB-7045-4EE7-B6C0-1828C7124D3E}" type="presParOf" srcId="{A23E7E7B-B0C8-48D8-9BC3-6564F314C7AF}" destId="{0C7F3651-7BB3-4D4B-A614-DEDD4E597A92}" srcOrd="1" destOrd="0" presId="urn:microsoft.com/office/officeart/2018/5/layout/IconCircleLabelList"/>
    <dgm:cxn modelId="{B24B5DC8-9EAB-443E-9FF8-C3EABA70C61F}" type="presParOf" srcId="{A23E7E7B-B0C8-48D8-9BC3-6564F314C7AF}" destId="{4E36C0A8-88DA-4B26-9B85-60715AF0FAEB}" srcOrd="2" destOrd="0" presId="urn:microsoft.com/office/officeart/2018/5/layout/IconCircleLabelList"/>
    <dgm:cxn modelId="{B0ECB9B9-18A5-4EDC-A634-B8F4280C75BB}" type="presParOf" srcId="{A23E7E7B-B0C8-48D8-9BC3-6564F314C7AF}" destId="{81F1F89F-9FFB-4A67-BF10-5F34B2C5CB60}" srcOrd="3" destOrd="0" presId="urn:microsoft.com/office/officeart/2018/5/layout/IconCircleLabelList"/>
    <dgm:cxn modelId="{373C1029-4A43-4BED-8DAF-15549EE34D75}" type="presParOf" srcId="{991C1326-4138-49DB-B5A8-E0A91943F099}" destId="{ECA9A16A-BED6-43C4-8B01-238F0AF6BA2F}" srcOrd="1" destOrd="0" presId="urn:microsoft.com/office/officeart/2018/5/layout/IconCircleLabelList"/>
    <dgm:cxn modelId="{DB576C6C-63B1-42BB-8D23-ACBE5EE469D4}" type="presParOf" srcId="{991C1326-4138-49DB-B5A8-E0A91943F099}" destId="{09F5D6B1-29B2-4730-B01A-E4804D3B482C}" srcOrd="2" destOrd="0" presId="urn:microsoft.com/office/officeart/2018/5/layout/IconCircleLabelList"/>
    <dgm:cxn modelId="{6D322C15-7924-4E17-AF2E-0BE7DBF97CBD}" type="presParOf" srcId="{09F5D6B1-29B2-4730-B01A-E4804D3B482C}" destId="{4D9E6CCA-19A4-4FB6-9529-222D70CCAE4B}" srcOrd="0" destOrd="0" presId="urn:microsoft.com/office/officeart/2018/5/layout/IconCircleLabelList"/>
    <dgm:cxn modelId="{FF17179D-5484-478F-8785-279E780858D9}" type="presParOf" srcId="{09F5D6B1-29B2-4730-B01A-E4804D3B482C}" destId="{EB95923A-A975-450B-8A69-F5254D3208B0}" srcOrd="1" destOrd="0" presId="urn:microsoft.com/office/officeart/2018/5/layout/IconCircleLabelList"/>
    <dgm:cxn modelId="{C3AD7FE8-73DB-4B0B-A898-68BE05E2300C}" type="presParOf" srcId="{09F5D6B1-29B2-4730-B01A-E4804D3B482C}" destId="{95938931-F16D-4FE6-93B4-5DC3201C6B07}" srcOrd="2" destOrd="0" presId="urn:microsoft.com/office/officeart/2018/5/layout/IconCircleLabelList"/>
    <dgm:cxn modelId="{26DC6368-90C9-4971-8427-C2859DA6858E}" type="presParOf" srcId="{09F5D6B1-29B2-4730-B01A-E4804D3B482C}" destId="{0403C4D9-5E73-4003-9118-FDB2BF506C5A}" srcOrd="3" destOrd="0" presId="urn:microsoft.com/office/officeart/2018/5/layout/IconCircleLabelList"/>
    <dgm:cxn modelId="{12EBC91F-5EE4-493D-B733-92FBF8C67CAE}" type="presParOf" srcId="{991C1326-4138-49DB-B5A8-E0A91943F099}" destId="{72B4AF8F-CF43-4739-BF80-E4E52E91DDB8}" srcOrd="3" destOrd="0" presId="urn:microsoft.com/office/officeart/2018/5/layout/IconCircleLabelList"/>
    <dgm:cxn modelId="{A113371C-AA49-467F-AD56-81D214142D67}" type="presParOf" srcId="{991C1326-4138-49DB-B5A8-E0A91943F099}" destId="{D010CD40-3BC8-466C-8D47-8AA4915E93A4}" srcOrd="4" destOrd="0" presId="urn:microsoft.com/office/officeart/2018/5/layout/IconCircleLabelList"/>
    <dgm:cxn modelId="{95A0D827-A8CA-4D48-A82F-E4ACDD3BFC09}" type="presParOf" srcId="{D010CD40-3BC8-466C-8D47-8AA4915E93A4}" destId="{68A60C3B-26CA-4705-8316-EC23C3A422F2}" srcOrd="0" destOrd="0" presId="urn:microsoft.com/office/officeart/2018/5/layout/IconCircleLabelList"/>
    <dgm:cxn modelId="{1A627614-4BBD-4513-9242-CEA1F023FA0A}" type="presParOf" srcId="{D010CD40-3BC8-466C-8D47-8AA4915E93A4}" destId="{1D6E25D6-2C99-4A43-91E8-2DBB151A9DCC}" srcOrd="1" destOrd="0" presId="urn:microsoft.com/office/officeart/2018/5/layout/IconCircleLabelList"/>
    <dgm:cxn modelId="{0FE38F6B-1490-4E3E-B830-CD76B04FBB27}" type="presParOf" srcId="{D010CD40-3BC8-466C-8D47-8AA4915E93A4}" destId="{F1DFC20B-F930-459E-A4F3-4E3E3E6F7349}" srcOrd="2" destOrd="0" presId="urn:microsoft.com/office/officeart/2018/5/layout/IconCircleLabelList"/>
    <dgm:cxn modelId="{4D7DB903-F10C-418F-9769-571BCB413AB3}" type="presParOf" srcId="{D010CD40-3BC8-466C-8D47-8AA4915E93A4}" destId="{A2148D98-0F13-4F44-9DB8-EE5335B3FFC0}" srcOrd="3" destOrd="0" presId="urn:microsoft.com/office/officeart/2018/5/layout/IconCircleLabelList"/>
    <dgm:cxn modelId="{E4670572-6007-4BBA-8B47-2E497294B846}" type="presParOf" srcId="{991C1326-4138-49DB-B5A8-E0A91943F099}" destId="{6AFC254B-8A55-4B8C-A08C-0BF14A83A23C}" srcOrd="5" destOrd="0" presId="urn:microsoft.com/office/officeart/2018/5/layout/IconCircleLabelList"/>
    <dgm:cxn modelId="{2FB256CC-EBC6-4F0C-9152-307ED4F15F54}" type="presParOf" srcId="{991C1326-4138-49DB-B5A8-E0A91943F099}" destId="{B078CA65-C9BE-4B7E-8427-6BC0BFB87989}" srcOrd="6" destOrd="0" presId="urn:microsoft.com/office/officeart/2018/5/layout/IconCircleLabelList"/>
    <dgm:cxn modelId="{5E277482-9387-4006-8F84-A3AECBA563DD}" type="presParOf" srcId="{B078CA65-C9BE-4B7E-8427-6BC0BFB87989}" destId="{4CB8E209-0AFB-4A7A-94D8-06ECA8162AF9}" srcOrd="0" destOrd="0" presId="urn:microsoft.com/office/officeart/2018/5/layout/IconCircleLabelList"/>
    <dgm:cxn modelId="{C8E77422-7A28-4B1F-A123-4C17BA9F1FAA}" type="presParOf" srcId="{B078CA65-C9BE-4B7E-8427-6BC0BFB87989}" destId="{98085C92-A0EF-44D6-B4AF-78DA68D47212}" srcOrd="1" destOrd="0" presId="urn:microsoft.com/office/officeart/2018/5/layout/IconCircleLabelList"/>
    <dgm:cxn modelId="{FF5409A8-5ED1-4F58-9E55-9FF910856417}" type="presParOf" srcId="{B078CA65-C9BE-4B7E-8427-6BC0BFB87989}" destId="{8635C150-EA1B-4DC7-98C8-3028A7E4E247}" srcOrd="2" destOrd="0" presId="urn:microsoft.com/office/officeart/2018/5/layout/IconCircleLabelList"/>
    <dgm:cxn modelId="{1D7D4C32-8506-4B42-8BFE-02D4E2AD58FF}" type="presParOf" srcId="{B078CA65-C9BE-4B7E-8427-6BC0BFB87989}" destId="{F00A4087-D6F5-4E13-A7CC-E83881B16D4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D02576-E3FD-4E69-89A7-942D0A958AA6}">
      <dsp:nvSpPr>
        <dsp:cNvPr id="0" name=""/>
        <dsp:cNvSpPr/>
      </dsp:nvSpPr>
      <dsp:spPr>
        <a:xfrm>
          <a:off x="426530" y="28723"/>
          <a:ext cx="976563" cy="9765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51895A-D3FF-407C-9B79-35418BEED3D5}">
      <dsp:nvSpPr>
        <dsp:cNvPr id="0" name=""/>
        <dsp:cNvSpPr/>
      </dsp:nvSpPr>
      <dsp:spPr>
        <a:xfrm>
          <a:off x="631609" y="233801"/>
          <a:ext cx="566406" cy="5664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CD0A34-45AF-4EB6-8E96-FECBA21B61CC}">
      <dsp:nvSpPr>
        <dsp:cNvPr id="0" name=""/>
        <dsp:cNvSpPr/>
      </dsp:nvSpPr>
      <dsp:spPr>
        <a:xfrm>
          <a:off x="1612357" y="28723"/>
          <a:ext cx="2301898" cy="97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t>I will no longer have a utility bill with Trico </a:t>
          </a:r>
        </a:p>
      </dsp:txBody>
      <dsp:txXfrm>
        <a:off x="1612357" y="28723"/>
        <a:ext cx="2301898" cy="976563"/>
      </dsp:txXfrm>
    </dsp:sp>
    <dsp:sp modelId="{9ABDFDCA-825D-432F-AB97-FEE3D55ADFB9}">
      <dsp:nvSpPr>
        <dsp:cNvPr id="0" name=""/>
        <dsp:cNvSpPr/>
      </dsp:nvSpPr>
      <dsp:spPr>
        <a:xfrm>
          <a:off x="4315344" y="28723"/>
          <a:ext cx="976563" cy="9765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88825F-ED32-4D73-8F69-6492D7D81276}">
      <dsp:nvSpPr>
        <dsp:cNvPr id="0" name=""/>
        <dsp:cNvSpPr/>
      </dsp:nvSpPr>
      <dsp:spPr>
        <a:xfrm>
          <a:off x="4520422" y="233801"/>
          <a:ext cx="566406" cy="5664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63EAE6-027C-4D2E-9E0A-8CDEF62E7A36}">
      <dsp:nvSpPr>
        <dsp:cNvPr id="0" name=""/>
        <dsp:cNvSpPr/>
      </dsp:nvSpPr>
      <dsp:spPr>
        <a:xfrm>
          <a:off x="5501170" y="28723"/>
          <a:ext cx="2301898" cy="97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Trico raises their rates annually </a:t>
          </a:r>
        </a:p>
      </dsp:txBody>
      <dsp:txXfrm>
        <a:off x="5501170" y="28723"/>
        <a:ext cx="2301898" cy="976563"/>
      </dsp:txXfrm>
    </dsp:sp>
    <dsp:sp modelId="{15A9C755-5432-41CA-AC89-D1176E5E2257}">
      <dsp:nvSpPr>
        <dsp:cNvPr id="0" name=""/>
        <dsp:cNvSpPr/>
      </dsp:nvSpPr>
      <dsp:spPr>
        <a:xfrm>
          <a:off x="426530" y="1774700"/>
          <a:ext cx="976563" cy="9765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AA7DD4-650D-43C9-8A5F-DA010F9BEA4D}">
      <dsp:nvSpPr>
        <dsp:cNvPr id="0" name=""/>
        <dsp:cNvSpPr/>
      </dsp:nvSpPr>
      <dsp:spPr>
        <a:xfrm>
          <a:off x="631609" y="1979778"/>
          <a:ext cx="566406" cy="5664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8381F1-7DDA-4DD5-B58E-A2471298D774}">
      <dsp:nvSpPr>
        <dsp:cNvPr id="0" name=""/>
        <dsp:cNvSpPr/>
      </dsp:nvSpPr>
      <dsp:spPr>
        <a:xfrm>
          <a:off x="1612357" y="1774700"/>
          <a:ext cx="2301898" cy="97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t>Trico hires solar sales teams to go door to door</a:t>
          </a:r>
        </a:p>
      </dsp:txBody>
      <dsp:txXfrm>
        <a:off x="1612357" y="1774700"/>
        <a:ext cx="2301898" cy="976563"/>
      </dsp:txXfrm>
    </dsp:sp>
    <dsp:sp modelId="{2B287FF9-0E42-485A-8914-D535AB64FD31}">
      <dsp:nvSpPr>
        <dsp:cNvPr id="0" name=""/>
        <dsp:cNvSpPr/>
      </dsp:nvSpPr>
      <dsp:spPr>
        <a:xfrm>
          <a:off x="4315344" y="1774700"/>
          <a:ext cx="976563" cy="9765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E66149-D8C6-4555-987B-786E73395283}">
      <dsp:nvSpPr>
        <dsp:cNvPr id="0" name=""/>
        <dsp:cNvSpPr/>
      </dsp:nvSpPr>
      <dsp:spPr>
        <a:xfrm>
          <a:off x="4520422" y="1979778"/>
          <a:ext cx="566406" cy="5664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79FB03-179E-4132-8668-F28149DA473F}">
      <dsp:nvSpPr>
        <dsp:cNvPr id="0" name=""/>
        <dsp:cNvSpPr/>
      </dsp:nvSpPr>
      <dsp:spPr>
        <a:xfrm>
          <a:off x="5501170" y="1774700"/>
          <a:ext cx="2301898" cy="97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Trico does not want me to go solar</a:t>
          </a:r>
        </a:p>
      </dsp:txBody>
      <dsp:txXfrm>
        <a:off x="5501170" y="1774700"/>
        <a:ext cx="2301898" cy="976563"/>
      </dsp:txXfrm>
    </dsp:sp>
    <dsp:sp modelId="{A67B3946-DED0-4E8B-8367-29D9BB3F31F5}">
      <dsp:nvSpPr>
        <dsp:cNvPr id="0" name=""/>
        <dsp:cNvSpPr/>
      </dsp:nvSpPr>
      <dsp:spPr>
        <a:xfrm>
          <a:off x="4308417" y="3477541"/>
          <a:ext cx="976563" cy="9765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4D2B0E-CBF6-4FAF-92F7-4C6AD0B39EBF}">
      <dsp:nvSpPr>
        <dsp:cNvPr id="0" name=""/>
        <dsp:cNvSpPr/>
      </dsp:nvSpPr>
      <dsp:spPr>
        <a:xfrm>
          <a:off x="4513493" y="3665370"/>
          <a:ext cx="566406" cy="566406"/>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EC383B-03F8-4C5D-8AC7-03CCE18D65EE}">
      <dsp:nvSpPr>
        <dsp:cNvPr id="0" name=""/>
        <dsp:cNvSpPr/>
      </dsp:nvSpPr>
      <dsp:spPr>
        <a:xfrm>
          <a:off x="5494232" y="3477541"/>
          <a:ext cx="2301898" cy="97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Trico has my best interests in mind</a:t>
          </a:r>
        </a:p>
      </dsp:txBody>
      <dsp:txXfrm>
        <a:off x="5494232" y="3477541"/>
        <a:ext cx="2301898" cy="9765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DB60B-D709-4484-B54D-B20D2F8DC854}">
      <dsp:nvSpPr>
        <dsp:cNvPr id="0" name=""/>
        <dsp:cNvSpPr/>
      </dsp:nvSpPr>
      <dsp:spPr>
        <a:xfrm>
          <a:off x="0" y="622"/>
          <a:ext cx="4332917" cy="14571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C6C0EF-BFBC-4CC3-8DDE-A49E6013FD69}">
      <dsp:nvSpPr>
        <dsp:cNvPr id="0" name=""/>
        <dsp:cNvSpPr/>
      </dsp:nvSpPr>
      <dsp:spPr>
        <a:xfrm>
          <a:off x="440782" y="328477"/>
          <a:ext cx="801422" cy="8014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756A96-58A1-45AD-A192-60B28D148ACF}">
      <dsp:nvSpPr>
        <dsp:cNvPr id="0" name=""/>
        <dsp:cNvSpPr/>
      </dsp:nvSpPr>
      <dsp:spPr>
        <a:xfrm>
          <a:off x="1682986" y="622"/>
          <a:ext cx="2649930" cy="1457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213" tIns="154213" rIns="154213" bIns="154213" numCol="1" spcCol="1270" anchor="ctr" anchorCtr="0">
          <a:noAutofit/>
        </a:bodyPr>
        <a:lstStyle/>
        <a:p>
          <a:pPr marL="0" lvl="0" indent="0" algn="l" defTabSz="889000">
            <a:lnSpc>
              <a:spcPct val="100000"/>
            </a:lnSpc>
            <a:spcBef>
              <a:spcPct val="0"/>
            </a:spcBef>
            <a:spcAft>
              <a:spcPct val="35000"/>
            </a:spcAft>
            <a:buNone/>
          </a:pPr>
          <a:r>
            <a:rPr lang="en-US" sz="2000" kern="1200" dirty="0"/>
            <a:t>Determines maximum system size service qualifies for</a:t>
          </a:r>
        </a:p>
      </dsp:txBody>
      <dsp:txXfrm>
        <a:off x="1682986" y="622"/>
        <a:ext cx="2649930" cy="1457131"/>
      </dsp:txXfrm>
    </dsp:sp>
    <dsp:sp modelId="{78C41FF3-88AB-48A6-BDB3-A0111F2CF1D2}">
      <dsp:nvSpPr>
        <dsp:cNvPr id="0" name=""/>
        <dsp:cNvSpPr/>
      </dsp:nvSpPr>
      <dsp:spPr>
        <a:xfrm>
          <a:off x="0" y="1822037"/>
          <a:ext cx="4332917" cy="14571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4E84BD-86DB-4B1A-909C-15B24B5B0B0E}">
      <dsp:nvSpPr>
        <dsp:cNvPr id="0" name=""/>
        <dsp:cNvSpPr/>
      </dsp:nvSpPr>
      <dsp:spPr>
        <a:xfrm>
          <a:off x="440782" y="2149891"/>
          <a:ext cx="801422" cy="8014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F90EEA-DA8D-4DBB-B7FE-08E398CE1579}">
      <dsp:nvSpPr>
        <dsp:cNvPr id="0" name=""/>
        <dsp:cNvSpPr/>
      </dsp:nvSpPr>
      <dsp:spPr>
        <a:xfrm>
          <a:off x="1682986" y="1822037"/>
          <a:ext cx="2649930" cy="1457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213" tIns="154213" rIns="154213" bIns="154213" numCol="1" spcCol="1270" anchor="ctr" anchorCtr="0">
          <a:noAutofit/>
        </a:bodyPr>
        <a:lstStyle/>
        <a:p>
          <a:pPr marL="0" lvl="0" indent="0" algn="l" defTabSz="889000">
            <a:lnSpc>
              <a:spcPct val="100000"/>
            </a:lnSpc>
            <a:spcBef>
              <a:spcPct val="0"/>
            </a:spcBef>
            <a:spcAft>
              <a:spcPct val="35000"/>
            </a:spcAft>
            <a:buNone/>
          </a:pPr>
          <a:r>
            <a:rPr lang="en-US" sz="2000" kern="1200" dirty="0"/>
            <a:t>125% of highest peak demand in the last 12 months</a:t>
          </a:r>
        </a:p>
      </dsp:txBody>
      <dsp:txXfrm>
        <a:off x="1682986" y="1822037"/>
        <a:ext cx="2649930" cy="1457131"/>
      </dsp:txXfrm>
    </dsp:sp>
    <dsp:sp modelId="{13569398-F432-447B-9A22-48CF264A845D}">
      <dsp:nvSpPr>
        <dsp:cNvPr id="0" name=""/>
        <dsp:cNvSpPr/>
      </dsp:nvSpPr>
      <dsp:spPr>
        <a:xfrm>
          <a:off x="0" y="3643451"/>
          <a:ext cx="4332917" cy="14571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6DDD20-0AC9-4E0D-88BF-DBBA9D315426}">
      <dsp:nvSpPr>
        <dsp:cNvPr id="0" name=""/>
        <dsp:cNvSpPr/>
      </dsp:nvSpPr>
      <dsp:spPr>
        <a:xfrm>
          <a:off x="440782" y="3971306"/>
          <a:ext cx="801422" cy="8014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853C73-844F-4375-BF11-C42D9058C98A}">
      <dsp:nvSpPr>
        <dsp:cNvPr id="0" name=""/>
        <dsp:cNvSpPr/>
      </dsp:nvSpPr>
      <dsp:spPr>
        <a:xfrm>
          <a:off x="1682986" y="3643451"/>
          <a:ext cx="2649930" cy="1457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213" tIns="154213" rIns="154213" bIns="154213" numCol="1" spcCol="1270" anchor="ctr" anchorCtr="0">
          <a:noAutofit/>
        </a:bodyPr>
        <a:lstStyle/>
        <a:p>
          <a:pPr marL="0" lvl="0" indent="0" algn="l" defTabSz="889000">
            <a:lnSpc>
              <a:spcPct val="100000"/>
            </a:lnSpc>
            <a:spcBef>
              <a:spcPct val="0"/>
            </a:spcBef>
            <a:spcAft>
              <a:spcPct val="35000"/>
            </a:spcAft>
            <a:buNone/>
          </a:pPr>
          <a:r>
            <a:rPr lang="en-US" sz="2000" kern="1200"/>
            <a:t>75% of transformer capacity</a:t>
          </a:r>
        </a:p>
      </dsp:txBody>
      <dsp:txXfrm>
        <a:off x="1682986" y="3643451"/>
        <a:ext cx="2649930" cy="14571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3C88C8-E6BF-4073-A1FC-8F0B4754CBB5}">
      <dsp:nvSpPr>
        <dsp:cNvPr id="0" name=""/>
        <dsp:cNvSpPr/>
      </dsp:nvSpPr>
      <dsp:spPr>
        <a:xfrm>
          <a:off x="2453486" y="1934568"/>
          <a:ext cx="531669" cy="91440"/>
        </a:xfrm>
        <a:custGeom>
          <a:avLst/>
          <a:gdLst/>
          <a:ahLst/>
          <a:cxnLst/>
          <a:rect l="0" t="0" r="0" b="0"/>
          <a:pathLst>
            <a:path>
              <a:moveTo>
                <a:pt x="0" y="45720"/>
              </a:moveTo>
              <a:lnTo>
                <a:pt x="53166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05265" y="1977474"/>
        <a:ext cx="28113" cy="5628"/>
      </dsp:txXfrm>
    </dsp:sp>
    <dsp:sp modelId="{D278B365-281C-4201-A5CA-A649E073BFF4}">
      <dsp:nvSpPr>
        <dsp:cNvPr id="0" name=""/>
        <dsp:cNvSpPr/>
      </dsp:nvSpPr>
      <dsp:spPr>
        <a:xfrm>
          <a:off x="10634" y="461513"/>
          <a:ext cx="2444652" cy="30375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790" tIns="125741" rIns="119790" bIns="125741" numCol="1" spcCol="1270" anchor="t" anchorCtr="0">
          <a:noAutofit/>
        </a:bodyPr>
        <a:lstStyle/>
        <a:p>
          <a:pPr marL="0" lvl="0" indent="0" algn="l" defTabSz="622300">
            <a:lnSpc>
              <a:spcPct val="90000"/>
            </a:lnSpc>
            <a:spcBef>
              <a:spcPct val="0"/>
            </a:spcBef>
            <a:spcAft>
              <a:spcPct val="35000"/>
            </a:spcAft>
            <a:buNone/>
          </a:pPr>
          <a:r>
            <a:rPr lang="en-US" sz="1400" kern="1200" dirty="0"/>
            <a:t>When a project is submitted, Trico will complete the initial administrative and design review within 7 business days from the submission date.</a:t>
          </a:r>
        </a:p>
        <a:p>
          <a:pPr marL="57150" lvl="1" indent="-57150" algn="l" defTabSz="466725">
            <a:lnSpc>
              <a:spcPct val="90000"/>
            </a:lnSpc>
            <a:spcBef>
              <a:spcPct val="0"/>
            </a:spcBef>
            <a:spcAft>
              <a:spcPct val="15000"/>
            </a:spcAft>
            <a:buChar char="•"/>
          </a:pPr>
          <a:r>
            <a:rPr lang="en-US" sz="1050" kern="1200" dirty="0"/>
            <a:t>If any corrections are needed at either stage, contractors will have 30 days to make the necessary changes.</a:t>
          </a:r>
        </a:p>
        <a:p>
          <a:pPr marL="114300" lvl="2" indent="-57150" algn="l" defTabSz="466725">
            <a:lnSpc>
              <a:spcPct val="90000"/>
            </a:lnSpc>
            <a:spcBef>
              <a:spcPct val="0"/>
            </a:spcBef>
            <a:spcAft>
              <a:spcPct val="15000"/>
            </a:spcAft>
            <a:buFont typeface="Wingdings" panose="05000000000000000000" pitchFamily="2" charset="2"/>
            <a:buChar char="§"/>
          </a:pPr>
          <a:r>
            <a:rPr lang="en-US" sz="1050" kern="1200" dirty="0"/>
            <a:t>If the corrections are not made, the application will enter a Pending Cancellation Status and an automatic 7-day deadline reminder will be emailed. Your contractor is responsible for requesting a one-time courtesy extension within those 7 days, if it is not received the application will be canceled.</a:t>
          </a:r>
        </a:p>
      </dsp:txBody>
      <dsp:txXfrm>
        <a:off x="10634" y="461513"/>
        <a:ext cx="2444652" cy="3037548"/>
      </dsp:txXfrm>
    </dsp:sp>
    <dsp:sp modelId="{2FB92A4E-0E15-4BF1-B11F-24CA7EF767D9}">
      <dsp:nvSpPr>
        <dsp:cNvPr id="0" name=""/>
        <dsp:cNvSpPr/>
      </dsp:nvSpPr>
      <dsp:spPr>
        <a:xfrm>
          <a:off x="5460409" y="1934568"/>
          <a:ext cx="531669" cy="91440"/>
        </a:xfrm>
        <a:custGeom>
          <a:avLst/>
          <a:gdLst/>
          <a:ahLst/>
          <a:cxnLst/>
          <a:rect l="0" t="0" r="0" b="0"/>
          <a:pathLst>
            <a:path>
              <a:moveTo>
                <a:pt x="0" y="45720"/>
              </a:moveTo>
              <a:lnTo>
                <a:pt x="53166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12187" y="1977474"/>
        <a:ext cx="28113" cy="5628"/>
      </dsp:txXfrm>
    </dsp:sp>
    <dsp:sp modelId="{3B0BC84E-870F-4A48-8314-83A8A4EEB64D}">
      <dsp:nvSpPr>
        <dsp:cNvPr id="0" name=""/>
        <dsp:cNvSpPr/>
      </dsp:nvSpPr>
      <dsp:spPr>
        <a:xfrm>
          <a:off x="3017556" y="1246892"/>
          <a:ext cx="2444652" cy="14667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790" tIns="125741" rIns="119790" bIns="125741" numCol="1" spcCol="1270" anchor="ctr" anchorCtr="0">
          <a:noAutofit/>
        </a:bodyPr>
        <a:lstStyle/>
        <a:p>
          <a:pPr marL="0" lvl="0" indent="0" algn="ctr" defTabSz="622300">
            <a:lnSpc>
              <a:spcPct val="90000"/>
            </a:lnSpc>
            <a:spcBef>
              <a:spcPct val="0"/>
            </a:spcBef>
            <a:spcAft>
              <a:spcPct val="35000"/>
            </a:spcAft>
            <a:buNone/>
          </a:pPr>
          <a:r>
            <a:rPr lang="en-US" sz="1400" kern="1200" dirty="0"/>
            <a:t>The installation or modification of any equipment should </a:t>
          </a:r>
          <a:r>
            <a:rPr lang="en-US" sz="1800" b="1" kern="1200" dirty="0"/>
            <a:t>not be </a:t>
          </a:r>
          <a:r>
            <a:rPr lang="en-US" sz="1400" kern="1200" dirty="0"/>
            <a:t>completed until the required application have been Approved.</a:t>
          </a:r>
        </a:p>
      </dsp:txBody>
      <dsp:txXfrm>
        <a:off x="3017556" y="1246892"/>
        <a:ext cx="2444652" cy="1466791"/>
      </dsp:txXfrm>
    </dsp:sp>
    <dsp:sp modelId="{D92C97F8-6EA4-4567-8088-B9E8038B6BB8}">
      <dsp:nvSpPr>
        <dsp:cNvPr id="0" name=""/>
        <dsp:cNvSpPr/>
      </dsp:nvSpPr>
      <dsp:spPr>
        <a:xfrm>
          <a:off x="1232960" y="3592552"/>
          <a:ext cx="6013844" cy="531669"/>
        </a:xfrm>
        <a:custGeom>
          <a:avLst/>
          <a:gdLst/>
          <a:ahLst/>
          <a:cxnLst/>
          <a:rect l="0" t="0" r="0" b="0"/>
          <a:pathLst>
            <a:path>
              <a:moveTo>
                <a:pt x="6013844" y="0"/>
              </a:moveTo>
              <a:lnTo>
                <a:pt x="6013844" y="282934"/>
              </a:lnTo>
              <a:lnTo>
                <a:pt x="0" y="282934"/>
              </a:lnTo>
              <a:lnTo>
                <a:pt x="0" y="531669"/>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88881" y="3855573"/>
        <a:ext cx="302003" cy="5628"/>
      </dsp:txXfrm>
    </dsp:sp>
    <dsp:sp modelId="{41666FEB-F5BD-40A7-BFDE-56614D707807}">
      <dsp:nvSpPr>
        <dsp:cNvPr id="0" name=""/>
        <dsp:cNvSpPr/>
      </dsp:nvSpPr>
      <dsp:spPr>
        <a:xfrm>
          <a:off x="6024479" y="366223"/>
          <a:ext cx="2444652" cy="32281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790" tIns="125741" rIns="119790" bIns="125741" numCol="1" spcCol="1270" anchor="t" anchorCtr="0">
          <a:noAutofit/>
        </a:bodyPr>
        <a:lstStyle/>
        <a:p>
          <a:pPr marL="0" lvl="0" indent="0" algn="l" defTabSz="622300">
            <a:lnSpc>
              <a:spcPct val="90000"/>
            </a:lnSpc>
            <a:spcBef>
              <a:spcPct val="0"/>
            </a:spcBef>
            <a:spcAft>
              <a:spcPct val="35000"/>
            </a:spcAft>
            <a:buNone/>
          </a:pPr>
          <a:r>
            <a:rPr lang="en-US" sz="1400" kern="1200" dirty="0"/>
            <a:t>The application will remain in an Application Approved status until the Final Docs are received.</a:t>
          </a:r>
        </a:p>
        <a:p>
          <a:pPr marL="57150" lvl="1" indent="-57150" algn="l" defTabSz="466725">
            <a:lnSpc>
              <a:spcPct val="90000"/>
            </a:lnSpc>
            <a:spcBef>
              <a:spcPct val="0"/>
            </a:spcBef>
            <a:spcAft>
              <a:spcPct val="15000"/>
            </a:spcAft>
            <a:buChar char="•"/>
          </a:pPr>
          <a:r>
            <a:rPr lang="en-US" sz="1050" kern="1200" dirty="0"/>
            <a:t>Please note that the system must be fully operational at the time of inspection.</a:t>
          </a:r>
        </a:p>
        <a:p>
          <a:pPr marL="114300" lvl="2" indent="-57150" algn="l" defTabSz="466725">
            <a:lnSpc>
              <a:spcPct val="90000"/>
            </a:lnSpc>
            <a:spcBef>
              <a:spcPct val="0"/>
            </a:spcBef>
            <a:spcAft>
              <a:spcPct val="15000"/>
            </a:spcAft>
            <a:buFont typeface="Wingdings" panose="05000000000000000000" pitchFamily="2" charset="2"/>
            <a:buChar char="§"/>
          </a:pPr>
          <a:r>
            <a:rPr lang="en-US" sz="1050" kern="1200" dirty="0"/>
            <a:t>If the system does not have Permission to Operate within 180 days from the application approval date, the application will enter a Pending Cancellation Status and an automatic 7-day deadline reminder will be emailed. Your contractor is responsible for requesting a one-time courtesy extension within those 7 days, if it is not received the application will be canceled.</a:t>
          </a:r>
        </a:p>
      </dsp:txBody>
      <dsp:txXfrm>
        <a:off x="6024479" y="366223"/>
        <a:ext cx="2444652" cy="3228128"/>
      </dsp:txXfrm>
    </dsp:sp>
    <dsp:sp modelId="{ABBD3B56-A220-488F-9244-1F10A31A8BE0}">
      <dsp:nvSpPr>
        <dsp:cNvPr id="0" name=""/>
        <dsp:cNvSpPr/>
      </dsp:nvSpPr>
      <dsp:spPr>
        <a:xfrm>
          <a:off x="2453486" y="4844298"/>
          <a:ext cx="531669" cy="91440"/>
        </a:xfrm>
        <a:custGeom>
          <a:avLst/>
          <a:gdLst/>
          <a:ahLst/>
          <a:cxnLst/>
          <a:rect l="0" t="0" r="0" b="0"/>
          <a:pathLst>
            <a:path>
              <a:moveTo>
                <a:pt x="0" y="45720"/>
              </a:moveTo>
              <a:lnTo>
                <a:pt x="53166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05265" y="4887204"/>
        <a:ext cx="28113" cy="5628"/>
      </dsp:txXfrm>
    </dsp:sp>
    <dsp:sp modelId="{4784E0F6-251F-4BC5-8A24-04AFB3EE2562}">
      <dsp:nvSpPr>
        <dsp:cNvPr id="0" name=""/>
        <dsp:cNvSpPr/>
      </dsp:nvSpPr>
      <dsp:spPr>
        <a:xfrm>
          <a:off x="10634" y="4156622"/>
          <a:ext cx="2444652" cy="14667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790" tIns="125741" rIns="119790" bIns="125741" numCol="1" spcCol="1270" anchor="ctr" anchorCtr="0">
          <a:noAutofit/>
        </a:bodyPr>
        <a:lstStyle/>
        <a:p>
          <a:pPr marL="0" lvl="0" indent="0" algn="ctr" defTabSz="622300">
            <a:lnSpc>
              <a:spcPct val="90000"/>
            </a:lnSpc>
            <a:spcBef>
              <a:spcPct val="0"/>
            </a:spcBef>
            <a:spcAft>
              <a:spcPct val="35000"/>
            </a:spcAft>
            <a:buNone/>
          </a:pPr>
          <a:r>
            <a:rPr lang="en-US" sz="1400" kern="1200" dirty="0"/>
            <a:t>Once a project goes into the Inspection Queue, there is a 14-business day window for our meter techs to go out and do their final inspection.</a:t>
          </a:r>
        </a:p>
      </dsp:txBody>
      <dsp:txXfrm>
        <a:off x="10634" y="4156622"/>
        <a:ext cx="2444652" cy="1466791"/>
      </dsp:txXfrm>
    </dsp:sp>
    <dsp:sp modelId="{EB3EC641-571A-4DE7-81E1-427AACB9DBA5}">
      <dsp:nvSpPr>
        <dsp:cNvPr id="0" name=""/>
        <dsp:cNvSpPr/>
      </dsp:nvSpPr>
      <dsp:spPr>
        <a:xfrm>
          <a:off x="3017556" y="4156622"/>
          <a:ext cx="2444652" cy="14667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790" tIns="125741" rIns="119790" bIns="125741" numCol="1" spcCol="1270" anchor="ctr" anchorCtr="0">
          <a:noAutofit/>
        </a:bodyPr>
        <a:lstStyle/>
        <a:p>
          <a:pPr marL="0" lvl="0" indent="0" algn="ctr" defTabSz="622300">
            <a:lnSpc>
              <a:spcPct val="90000"/>
            </a:lnSpc>
            <a:spcBef>
              <a:spcPct val="0"/>
            </a:spcBef>
            <a:spcAft>
              <a:spcPct val="35000"/>
            </a:spcAft>
            <a:buNone/>
          </a:pPr>
          <a:r>
            <a:rPr lang="en-US" sz="1400" kern="1200" dirty="0"/>
            <a:t>Trico will provide a formal PTO within 3 business days of meter set.</a:t>
          </a:r>
        </a:p>
      </dsp:txBody>
      <dsp:txXfrm>
        <a:off x="3017556" y="4156622"/>
        <a:ext cx="2444652" cy="14667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89F86-47C3-4D46-9D96-9E488E6FBA1C}">
      <dsp:nvSpPr>
        <dsp:cNvPr id="0" name=""/>
        <dsp:cNvSpPr/>
      </dsp:nvSpPr>
      <dsp:spPr>
        <a:xfrm>
          <a:off x="760686" y="10851"/>
          <a:ext cx="1098000" cy="1098000"/>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7F3651-7BB3-4D4B-A614-DEDD4E597A92}">
      <dsp:nvSpPr>
        <dsp:cNvPr id="0" name=""/>
        <dsp:cNvSpPr/>
      </dsp:nvSpPr>
      <dsp:spPr>
        <a:xfrm>
          <a:off x="994686" y="244851"/>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F1F89F-9FFB-4A67-BF10-5F34B2C5CB60}">
      <dsp:nvSpPr>
        <dsp:cNvPr id="0" name=""/>
        <dsp:cNvSpPr/>
      </dsp:nvSpPr>
      <dsp:spPr>
        <a:xfrm>
          <a:off x="409686" y="1450851"/>
          <a:ext cx="18000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Application will be reviewed within 7 business days from the date received.  </a:t>
          </a:r>
        </a:p>
      </dsp:txBody>
      <dsp:txXfrm>
        <a:off x="409686" y="1450851"/>
        <a:ext cx="1800000" cy="1035000"/>
      </dsp:txXfrm>
    </dsp:sp>
    <dsp:sp modelId="{4D9E6CCA-19A4-4FB6-9529-222D70CCAE4B}">
      <dsp:nvSpPr>
        <dsp:cNvPr id="0" name=""/>
        <dsp:cNvSpPr/>
      </dsp:nvSpPr>
      <dsp:spPr>
        <a:xfrm>
          <a:off x="2875687" y="10851"/>
          <a:ext cx="1098000" cy="1098000"/>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95923A-A975-450B-8A69-F5254D3208B0}">
      <dsp:nvSpPr>
        <dsp:cNvPr id="0" name=""/>
        <dsp:cNvSpPr/>
      </dsp:nvSpPr>
      <dsp:spPr>
        <a:xfrm>
          <a:off x="3109687" y="244851"/>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03C4D9-5E73-4003-9118-FDB2BF506C5A}">
      <dsp:nvSpPr>
        <dsp:cNvPr id="0" name=""/>
        <dsp:cNvSpPr/>
      </dsp:nvSpPr>
      <dsp:spPr>
        <a:xfrm>
          <a:off x="2524687" y="1450851"/>
          <a:ext cx="18000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An email notification will be sent upon application approval, and continued notifications will be sent to inform member of the application status. </a:t>
          </a:r>
        </a:p>
      </dsp:txBody>
      <dsp:txXfrm>
        <a:off x="2524687" y="1450851"/>
        <a:ext cx="1800000" cy="1035000"/>
      </dsp:txXfrm>
    </dsp:sp>
    <dsp:sp modelId="{68A60C3B-26CA-4705-8316-EC23C3A422F2}">
      <dsp:nvSpPr>
        <dsp:cNvPr id="0" name=""/>
        <dsp:cNvSpPr/>
      </dsp:nvSpPr>
      <dsp:spPr>
        <a:xfrm>
          <a:off x="4990687" y="10851"/>
          <a:ext cx="1098000" cy="1098000"/>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6E25D6-2C99-4A43-91E8-2DBB151A9DCC}">
      <dsp:nvSpPr>
        <dsp:cNvPr id="0" name=""/>
        <dsp:cNvSpPr/>
      </dsp:nvSpPr>
      <dsp:spPr>
        <a:xfrm>
          <a:off x="5224687" y="244851"/>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148D98-0F13-4F44-9DB8-EE5335B3FFC0}">
      <dsp:nvSpPr>
        <dsp:cNvPr id="0" name=""/>
        <dsp:cNvSpPr/>
      </dsp:nvSpPr>
      <dsp:spPr>
        <a:xfrm>
          <a:off x="4639687" y="1450851"/>
          <a:ext cx="18000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Upon approval, contractor is responsible for installation schedule and completion. </a:t>
          </a:r>
        </a:p>
      </dsp:txBody>
      <dsp:txXfrm>
        <a:off x="4639687" y="1450851"/>
        <a:ext cx="1800000" cy="1035000"/>
      </dsp:txXfrm>
    </dsp:sp>
    <dsp:sp modelId="{4CB8E209-0AFB-4A7A-94D8-06ECA8162AF9}">
      <dsp:nvSpPr>
        <dsp:cNvPr id="0" name=""/>
        <dsp:cNvSpPr/>
      </dsp:nvSpPr>
      <dsp:spPr>
        <a:xfrm>
          <a:off x="2875687" y="2935851"/>
          <a:ext cx="1098000" cy="1098000"/>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085C92-A0EF-44D6-B4AF-78DA68D47212}">
      <dsp:nvSpPr>
        <dsp:cNvPr id="0" name=""/>
        <dsp:cNvSpPr/>
      </dsp:nvSpPr>
      <dsp:spPr>
        <a:xfrm>
          <a:off x="3109687" y="3169851"/>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0A4087-D6F5-4E13-A7CC-E83881B16D4B}">
      <dsp:nvSpPr>
        <dsp:cNvPr id="0" name=""/>
        <dsp:cNvSpPr/>
      </dsp:nvSpPr>
      <dsp:spPr>
        <a:xfrm>
          <a:off x="2524687" y="4375851"/>
          <a:ext cx="18000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*System should not be installed prior to an approved application from Trico*</a:t>
          </a:r>
        </a:p>
      </dsp:txBody>
      <dsp:txXfrm>
        <a:off x="2524687" y="4375851"/>
        <a:ext cx="1800000" cy="103500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16FDA0-A03F-4985-99DB-F2B5BDA9C1B0}" type="datetimeFigureOut">
              <a:rPr lang="en-US" smtClean="0"/>
              <a:t>9/22/2023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8E6253-CA8D-40EC-B23F-B88104BB91E6}" type="slidenum">
              <a:rPr lang="en-US" smtClean="0"/>
              <a:t>‹#›</a:t>
            </a:fld>
            <a:endParaRPr lang="en-US"/>
          </a:p>
        </p:txBody>
      </p:sp>
    </p:spTree>
    <p:extLst>
      <p:ext uri="{BB962C8B-B14F-4D97-AF65-F5344CB8AC3E}">
        <p14:creationId xmlns:p14="http://schemas.microsoft.com/office/powerpoint/2010/main" val="3553621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timeframe may change dependent upon workload for our meter techs*</a:t>
            </a:r>
          </a:p>
        </p:txBody>
      </p:sp>
      <p:sp>
        <p:nvSpPr>
          <p:cNvPr id="4" name="Slide Number Placeholder 3"/>
          <p:cNvSpPr>
            <a:spLocks noGrp="1"/>
          </p:cNvSpPr>
          <p:nvPr>
            <p:ph type="sldNum" sz="quarter" idx="5"/>
          </p:nvPr>
        </p:nvSpPr>
        <p:spPr/>
        <p:txBody>
          <a:bodyPr/>
          <a:lstStyle/>
          <a:p>
            <a:fld id="{768E6253-CA8D-40EC-B23F-B88104BB91E6}" type="slidenum">
              <a:rPr lang="en-US" smtClean="0"/>
              <a:t>19</a:t>
            </a:fld>
            <a:endParaRPr lang="en-US"/>
          </a:p>
        </p:txBody>
      </p:sp>
    </p:spTree>
    <p:extLst>
      <p:ext uri="{BB962C8B-B14F-4D97-AF65-F5344CB8AC3E}">
        <p14:creationId xmlns:p14="http://schemas.microsoft.com/office/powerpoint/2010/main" val="3388794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C57B25-92DA-4514-B89A-7F9614C46086}"/>
              </a:ext>
            </a:extLst>
          </p:cNvPr>
          <p:cNvPicPr>
            <a:picLocks noChangeAspect="1"/>
          </p:cNvPicPr>
          <p:nvPr userDrawn="1"/>
        </p:nvPicPr>
        <p:blipFill>
          <a:blip r:embed="rId2"/>
          <a:srcRect/>
          <a:stretch/>
        </p:blipFill>
        <p:spPr>
          <a:xfrm>
            <a:off x="23197" y="17398"/>
            <a:ext cx="9097604" cy="6823203"/>
          </a:xfrm>
          <a:prstGeom prst="rect">
            <a:avLst/>
          </a:prstGeom>
        </p:spPr>
      </p:pic>
      <p:sp>
        <p:nvSpPr>
          <p:cNvPr id="3" name="Subtitle 2"/>
          <p:cNvSpPr>
            <a:spLocks noGrp="1"/>
          </p:cNvSpPr>
          <p:nvPr>
            <p:ph type="subTitle" idx="1" hasCustomPrompt="1"/>
          </p:nvPr>
        </p:nvSpPr>
        <p:spPr>
          <a:xfrm>
            <a:off x="1371600" y="670560"/>
            <a:ext cx="6400800" cy="1066800"/>
          </a:xfrm>
        </p:spPr>
        <p:txBody>
          <a:bodyPr>
            <a:normAutofit/>
          </a:bodyPr>
          <a:lstStyle>
            <a:lvl1pPr marL="0" indent="0" algn="ctr">
              <a:buNone/>
              <a:defRPr sz="4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DBD2FE-308C-4866-93F9-4C14C78E294E}" type="datetime1">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55419-9AA1-024B-A0BD-7BF19EEAC68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1A71BF-ECB3-4CF6-ACC0-C21AD5679B89}" type="datetime1">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55419-9AA1-024B-A0BD-7BF19EEAC68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F6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4F61"/>
                </a:solidFill>
              </a:defRPr>
            </a:lvl1pPr>
            <a:lvl2pPr>
              <a:defRPr>
                <a:solidFill>
                  <a:srgbClr val="004F61"/>
                </a:solidFill>
              </a:defRPr>
            </a:lvl2pPr>
            <a:lvl3pPr>
              <a:defRPr>
                <a:solidFill>
                  <a:srgbClr val="004F61"/>
                </a:solidFill>
              </a:defRPr>
            </a:lvl3pPr>
            <a:lvl4pPr>
              <a:defRPr>
                <a:solidFill>
                  <a:srgbClr val="004F61"/>
                </a:solidFill>
              </a:defRPr>
            </a:lvl4pPr>
            <a:lvl5pPr>
              <a:defRPr>
                <a:solidFill>
                  <a:srgbClr val="004F6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9B1D424-6AF3-4743-8E94-9A7DA79AD32E}" type="datetime1">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55419-9AA1-024B-A0BD-7BF19EEAC68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102D1B-D5F2-44F1-97A9-F283E12D1C72}" type="datetime1">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55419-9AA1-024B-A0BD-7BF19EEAC68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E0A42E-D0DE-434F-B3AD-F3ECB101F676}" type="datetime1">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55419-9AA1-024B-A0BD-7BF19EEAC68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B3808F-38A6-4F81-B74C-A881929D34B5}" type="datetime1">
              <a:rPr lang="en-US" smtClean="0"/>
              <a:t>9/22/2023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855419-9AA1-024B-A0BD-7BF19EEAC68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768A12-359F-45F6-8D94-229BCD5AFA2A}" type="datetime1">
              <a:rPr lang="en-US" smtClean="0"/>
              <a:t>9/22/2023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855419-9AA1-024B-A0BD-7BF19EEAC68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4B34DA-E046-4FD4-A777-893F389FC963}" type="datetime1">
              <a:rPr lang="en-US" smtClean="0"/>
              <a:t>9/22/2023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855419-9AA1-024B-A0BD-7BF19EEAC683}" type="slidenum">
              <a:rPr lang="en-US" smtClean="0"/>
              <a:t>‹#›</a:t>
            </a:fld>
            <a:endParaRPr lang="en-US"/>
          </a:p>
        </p:txBody>
      </p:sp>
      <p:pic>
        <p:nvPicPr>
          <p:cNvPr id="5" name="Picture 4">
            <a:extLst>
              <a:ext uri="{FF2B5EF4-FFF2-40B4-BE49-F238E27FC236}">
                <a16:creationId xmlns:a16="http://schemas.microsoft.com/office/drawing/2014/main" id="{B5FBBC61-83A8-413B-B8AD-AF958C07B2D7}"/>
              </a:ext>
            </a:extLst>
          </p:cNvPr>
          <p:cNvPicPr>
            <a:picLocks noChangeAspect="1"/>
          </p:cNvPicPr>
          <p:nvPr userDrawn="1"/>
        </p:nvPicPr>
        <p:blipFill>
          <a:blip r:embed="rId2"/>
          <a:srcRect/>
          <a:stretch/>
        </p:blipFill>
        <p:spPr>
          <a:xfrm>
            <a:off x="6863477" y="5784733"/>
            <a:ext cx="1817845" cy="571617"/>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D61B7A-4155-44EF-ABAA-66A2F30D0748}" type="datetime1">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55419-9AA1-024B-A0BD-7BF19EEAC68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C8E1BD-D6F8-4510-B16C-583E10D663CC}" type="datetime1">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55419-9AA1-024B-A0BD-7BF19EEAC68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2AEA0B-5C5C-45FF-9E29-2E2AC808716F}"/>
              </a:ext>
            </a:extLst>
          </p:cNvPr>
          <p:cNvPicPr>
            <a:picLocks noChangeAspect="1"/>
          </p:cNvPicPr>
          <p:nvPr userDrawn="1"/>
        </p:nvPicPr>
        <p:blipFill>
          <a:blip r:embed="rId13"/>
          <a:srcRect/>
          <a:stretch/>
        </p:blipFill>
        <p:spPr>
          <a:xfrm>
            <a:off x="6341" y="4756"/>
            <a:ext cx="9131317" cy="6848488"/>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ABB3A6-92E5-4B6E-B07D-82DD1F79EC83}" type="datetime1">
              <a:rPr lang="en-US" smtClean="0"/>
              <a:t>9/22/2023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855419-9AA1-024B-A0BD-7BF19EEAC683}"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rgbClr val="004F61"/>
          </a:solidFill>
          <a:latin typeface="+mj-lt"/>
          <a:ea typeface="Source Sans Pro" panose="020B0503030403020204" pitchFamily="34" charset="0"/>
          <a:cs typeface="+mj-cs"/>
        </a:defRPr>
      </a:lvl1pPr>
    </p:titleStyle>
    <p:bodyStyle>
      <a:lvl1pPr marL="342900" indent="-342900" algn="l" defTabSz="457200" rtl="0" eaLnBrk="1" latinLnBrk="0" hangingPunct="1">
        <a:spcBef>
          <a:spcPct val="20000"/>
        </a:spcBef>
        <a:buFont typeface="Arial"/>
        <a:buChar char="•"/>
        <a:defRPr sz="3200" kern="1200">
          <a:solidFill>
            <a:srgbClr val="004F61"/>
          </a:solidFill>
          <a:latin typeface="+mj-lt"/>
          <a:ea typeface="Source Sans Pro" panose="020B0503030403020204" pitchFamily="34" charset="0"/>
          <a:cs typeface="+mn-cs"/>
        </a:defRPr>
      </a:lvl1pPr>
      <a:lvl2pPr marL="742950" indent="-285750" algn="l" defTabSz="457200" rtl="0" eaLnBrk="1" latinLnBrk="0" hangingPunct="1">
        <a:spcBef>
          <a:spcPct val="20000"/>
        </a:spcBef>
        <a:buFont typeface="Arial"/>
        <a:buChar char="–"/>
        <a:defRPr sz="2800" kern="1200">
          <a:solidFill>
            <a:srgbClr val="004F61"/>
          </a:solidFill>
          <a:latin typeface="+mj-lt"/>
          <a:ea typeface="Source Sans Pro" panose="020B0503030403020204" pitchFamily="34" charset="0"/>
          <a:cs typeface="+mn-cs"/>
        </a:defRPr>
      </a:lvl2pPr>
      <a:lvl3pPr marL="1143000" indent="-228600" algn="l" defTabSz="457200" rtl="0" eaLnBrk="1" latinLnBrk="0" hangingPunct="1">
        <a:spcBef>
          <a:spcPct val="20000"/>
        </a:spcBef>
        <a:buFont typeface="Arial"/>
        <a:buChar char="•"/>
        <a:defRPr sz="2400" kern="1200">
          <a:solidFill>
            <a:srgbClr val="004F61"/>
          </a:solidFill>
          <a:latin typeface="+mj-lt"/>
          <a:ea typeface="Source Sans Pro" panose="020B0503030403020204" pitchFamily="34" charset="0"/>
          <a:cs typeface="+mn-cs"/>
        </a:defRPr>
      </a:lvl3pPr>
      <a:lvl4pPr marL="1600200" indent="-228600" algn="l" defTabSz="457200" rtl="0" eaLnBrk="1" latinLnBrk="0" hangingPunct="1">
        <a:spcBef>
          <a:spcPct val="20000"/>
        </a:spcBef>
        <a:buFont typeface="Arial"/>
        <a:buChar char="–"/>
        <a:defRPr sz="2000" kern="1200">
          <a:solidFill>
            <a:srgbClr val="004F61"/>
          </a:solidFill>
          <a:latin typeface="+mj-lt"/>
          <a:ea typeface="Source Sans Pro" panose="020B0503030403020204" pitchFamily="34" charset="0"/>
          <a:cs typeface="+mn-cs"/>
        </a:defRPr>
      </a:lvl4pPr>
      <a:lvl5pPr marL="2057400" indent="-228600" algn="l" defTabSz="457200" rtl="0" eaLnBrk="1" latinLnBrk="0" hangingPunct="1">
        <a:spcBef>
          <a:spcPct val="20000"/>
        </a:spcBef>
        <a:buFont typeface="Arial"/>
        <a:buChar char="»"/>
        <a:defRPr sz="2000" kern="1200">
          <a:solidFill>
            <a:srgbClr val="004F61"/>
          </a:solidFill>
          <a:latin typeface="+mj-lt"/>
          <a:ea typeface="Source Sans Pro" panose="020B0503030403020204" pitchFamily="34"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roc.az.gov/contractor-search"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roc.force.com/AZRoc/s/contractor-search" TargetMode="External"/><Relationship Id="rId2" Type="http://schemas.openxmlformats.org/officeDocument/2006/relationships/hyperlink" Target="https://www.trico.coop/sustainable-energy/member-installed-solar/" TargetMode="External"/><Relationship Id="rId1" Type="http://schemas.openxmlformats.org/officeDocument/2006/relationships/slideLayout" Target="../slideLayouts/slideLayout2.xml"/><Relationship Id="rId6" Type="http://schemas.openxmlformats.org/officeDocument/2006/relationships/hyperlink" Target="https://consumer.ftc.gov/search/site-cfg?search_api_fulltext=solar" TargetMode="External"/><Relationship Id="rId5" Type="http://schemas.openxmlformats.org/officeDocument/2006/relationships/hyperlink" Target="https://ruco.az.gov/resources/consumer-resources" TargetMode="External"/><Relationship Id="rId4" Type="http://schemas.openxmlformats.org/officeDocument/2006/relationships/hyperlink" Target="https://irecusa.org/programs/consumer-protection/"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ww.trico.coop/wp-content/uploads/System-Size-Qualification-Form1.pdf" TargetMode="Externa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623B0F0B-3130-4BE8-A939-B25AA58885AB}"/>
              </a:ext>
            </a:extLst>
          </p:cNvPr>
          <p:cNvSpPr>
            <a:spLocks noGrp="1"/>
          </p:cNvSpPr>
          <p:nvPr>
            <p:ph type="subTitle" idx="1"/>
          </p:nvPr>
        </p:nvSpPr>
        <p:spPr/>
        <p:txBody>
          <a:bodyPr>
            <a:normAutofit fontScale="77500" lnSpcReduction="20000"/>
          </a:bodyPr>
          <a:lstStyle/>
          <a:p>
            <a:r>
              <a:rPr lang="en-US" dirty="0"/>
              <a:t>SunWatts Solar Program</a:t>
            </a:r>
          </a:p>
          <a:p>
            <a:r>
              <a:rPr lang="en-US" dirty="0"/>
              <a:t>Member Workshop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0CDE469-D98F-4AA1-A08B-546A4953E764}"/>
              </a:ext>
            </a:extLst>
          </p:cNvPr>
          <p:cNvPicPr>
            <a:picLocks noChangeAspect="1"/>
          </p:cNvPicPr>
          <p:nvPr/>
        </p:nvPicPr>
        <p:blipFill>
          <a:blip r:embed="rId2"/>
          <a:src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5FD1A2F2-BA58-477A-B409-62D0BD2177F8}"/>
              </a:ext>
            </a:extLst>
          </p:cNvPr>
          <p:cNvSpPr>
            <a:spLocks noGrp="1"/>
          </p:cNvSpPr>
          <p:nvPr>
            <p:ph type="sldNum" sz="quarter" idx="12"/>
          </p:nvPr>
        </p:nvSpPr>
        <p:spPr/>
        <p:txBody>
          <a:bodyPr/>
          <a:lstStyle/>
          <a:p>
            <a:fld id="{EC855419-9AA1-024B-A0BD-7BF19EEAC683}" type="slidenum">
              <a:rPr lang="en-US" smtClean="0"/>
              <a:t>10</a:t>
            </a:fld>
            <a:endParaRPr lang="en-US"/>
          </a:p>
        </p:txBody>
      </p:sp>
      <p:sp>
        <p:nvSpPr>
          <p:cNvPr id="5" name="Title 4">
            <a:extLst>
              <a:ext uri="{FF2B5EF4-FFF2-40B4-BE49-F238E27FC236}">
                <a16:creationId xmlns:a16="http://schemas.microsoft.com/office/drawing/2014/main" id="{AA9763BA-343C-4585-922C-380919921FC6}"/>
              </a:ext>
            </a:extLst>
          </p:cNvPr>
          <p:cNvSpPr>
            <a:spLocks noGrp="1"/>
          </p:cNvSpPr>
          <p:nvPr>
            <p:ph type="title"/>
          </p:nvPr>
        </p:nvSpPr>
        <p:spPr/>
        <p:txBody>
          <a:bodyPr/>
          <a:lstStyle/>
          <a:p>
            <a:r>
              <a:rPr lang="en-US" b="1" dirty="0"/>
              <a:t>Contractor Selection</a:t>
            </a:r>
          </a:p>
        </p:txBody>
      </p:sp>
      <p:sp>
        <p:nvSpPr>
          <p:cNvPr id="8" name="Content Placeholder 7">
            <a:extLst>
              <a:ext uri="{FF2B5EF4-FFF2-40B4-BE49-F238E27FC236}">
                <a16:creationId xmlns:a16="http://schemas.microsoft.com/office/drawing/2014/main" id="{7F492B0D-5D62-43E3-9909-F7A1E7A064A9}"/>
              </a:ext>
            </a:extLst>
          </p:cNvPr>
          <p:cNvSpPr>
            <a:spLocks noGrp="1"/>
          </p:cNvSpPr>
          <p:nvPr>
            <p:ph idx="1"/>
          </p:nvPr>
        </p:nvSpPr>
        <p:spPr/>
        <p:txBody>
          <a:bodyPr>
            <a:normAutofit/>
          </a:bodyPr>
          <a:lstStyle/>
          <a:p>
            <a:r>
              <a:rPr lang="en-US" sz="2800" dirty="0"/>
              <a:t>Trico does not sell or install solar systems </a:t>
            </a:r>
          </a:p>
          <a:p>
            <a:r>
              <a:rPr lang="en-US" sz="2800" dirty="0"/>
              <a:t>Trico does not have a preferred vendors list and holds no contracts with installers </a:t>
            </a:r>
          </a:p>
          <a:p>
            <a:r>
              <a:rPr lang="en-US" sz="2800" dirty="0"/>
              <a:t>The third-party installer is selected by the member </a:t>
            </a:r>
          </a:p>
          <a:p>
            <a:r>
              <a:rPr lang="en-US" sz="2800" dirty="0"/>
              <a:t>It is recommended to contact a minimum of three contractors </a:t>
            </a:r>
          </a:p>
        </p:txBody>
      </p:sp>
    </p:spTree>
    <p:extLst>
      <p:ext uri="{BB962C8B-B14F-4D97-AF65-F5344CB8AC3E}">
        <p14:creationId xmlns:p14="http://schemas.microsoft.com/office/powerpoint/2010/main" val="2909451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EDBC6-FD9A-4E42-A190-4FA01443E537}"/>
              </a:ext>
            </a:extLst>
          </p:cNvPr>
          <p:cNvSpPr>
            <a:spLocks noGrp="1"/>
          </p:cNvSpPr>
          <p:nvPr>
            <p:ph type="title"/>
          </p:nvPr>
        </p:nvSpPr>
        <p:spPr/>
        <p:txBody>
          <a:bodyPr/>
          <a:lstStyle/>
          <a:p>
            <a:r>
              <a:rPr lang="en-US" dirty="0"/>
              <a:t>How do I Find a Contractor?</a:t>
            </a:r>
          </a:p>
        </p:txBody>
      </p:sp>
      <p:sp>
        <p:nvSpPr>
          <p:cNvPr id="3" name="Content Placeholder 2">
            <a:extLst>
              <a:ext uri="{FF2B5EF4-FFF2-40B4-BE49-F238E27FC236}">
                <a16:creationId xmlns:a16="http://schemas.microsoft.com/office/drawing/2014/main" id="{8F05D9FF-9DD6-4731-9273-0AF0723CC8B7}"/>
              </a:ext>
            </a:extLst>
          </p:cNvPr>
          <p:cNvSpPr>
            <a:spLocks noGrp="1"/>
          </p:cNvSpPr>
          <p:nvPr>
            <p:ph idx="1"/>
          </p:nvPr>
        </p:nvSpPr>
        <p:spPr/>
        <p:txBody>
          <a:bodyPr>
            <a:normAutofit/>
          </a:bodyPr>
          <a:lstStyle/>
          <a:p>
            <a:pPr>
              <a:spcBef>
                <a:spcPts val="0"/>
              </a:spcBef>
            </a:pPr>
            <a:r>
              <a:rPr lang="en-US" sz="2800" dirty="0"/>
              <a:t>Must have an active Contractor’s License in the state of Arizona </a:t>
            </a:r>
          </a:p>
          <a:p>
            <a:pPr>
              <a:spcBef>
                <a:spcPts val="0"/>
              </a:spcBef>
            </a:pPr>
            <a:endParaRPr lang="en-US" sz="1050" dirty="0"/>
          </a:p>
          <a:p>
            <a:pPr>
              <a:spcBef>
                <a:spcPts val="0"/>
              </a:spcBef>
            </a:pPr>
            <a:r>
              <a:rPr lang="en-US" sz="2800" dirty="0"/>
              <a:t>Self-installations require a licensed electrician to complete the final interconnection </a:t>
            </a:r>
          </a:p>
          <a:p>
            <a:pPr>
              <a:spcBef>
                <a:spcPts val="0"/>
              </a:spcBef>
            </a:pPr>
            <a:endParaRPr lang="en-US" sz="1050" dirty="0"/>
          </a:p>
          <a:p>
            <a:pPr>
              <a:spcBef>
                <a:spcPts val="0"/>
              </a:spcBef>
            </a:pPr>
            <a:r>
              <a:rPr lang="en-US" sz="2800" dirty="0"/>
              <a:t>The Arizona Registrar of Contractors provides a search option for licensed contractors</a:t>
            </a:r>
          </a:p>
          <a:p>
            <a:pPr lvl="1">
              <a:spcBef>
                <a:spcPts val="0"/>
              </a:spcBef>
            </a:pPr>
            <a:r>
              <a:rPr lang="en-US" sz="2400" u="sng" dirty="0">
                <a:solidFill>
                  <a:srgbClr val="0000FF"/>
                </a:solidFill>
                <a:effectLst/>
                <a:ea typeface="Cambria" panose="02040503050406030204" pitchFamily="18" charset="0"/>
                <a:cs typeface="Times New Roman" panose="02020603050405020304" pitchFamily="18" charset="0"/>
                <a:hlinkClick r:id="rId2"/>
              </a:rPr>
              <a:t>https://roc.az.gov/contractor-search</a:t>
            </a:r>
            <a:endParaRPr lang="en-US" sz="2400" u="sng" dirty="0">
              <a:solidFill>
                <a:srgbClr val="0000FF"/>
              </a:solidFill>
              <a:effectLst/>
              <a:ea typeface="Cambria" panose="02040503050406030204" pitchFamily="18" charset="0"/>
              <a:cs typeface="Times New Roman" panose="02020603050405020304" pitchFamily="18" charset="0"/>
            </a:endParaRPr>
          </a:p>
          <a:p>
            <a:pPr>
              <a:spcBef>
                <a:spcPts val="0"/>
              </a:spcBef>
            </a:pPr>
            <a:r>
              <a:rPr lang="en-US" sz="2800" dirty="0">
                <a:ea typeface="Cambria" panose="02040503050406030204" pitchFamily="18" charset="0"/>
                <a:cs typeface="Times New Roman" panose="02020603050405020304" pitchFamily="18" charset="0"/>
              </a:rPr>
              <a:t>Referrals </a:t>
            </a:r>
            <a:endParaRPr lang="en-US" sz="2800" dirty="0"/>
          </a:p>
        </p:txBody>
      </p:sp>
      <p:sp>
        <p:nvSpPr>
          <p:cNvPr id="4" name="Slide Number Placeholder 3">
            <a:extLst>
              <a:ext uri="{FF2B5EF4-FFF2-40B4-BE49-F238E27FC236}">
                <a16:creationId xmlns:a16="http://schemas.microsoft.com/office/drawing/2014/main" id="{B4828F4B-4FA1-4A13-9177-8C11808CA527}"/>
              </a:ext>
            </a:extLst>
          </p:cNvPr>
          <p:cNvSpPr>
            <a:spLocks noGrp="1"/>
          </p:cNvSpPr>
          <p:nvPr>
            <p:ph type="sldNum" sz="quarter" idx="12"/>
          </p:nvPr>
        </p:nvSpPr>
        <p:spPr/>
        <p:txBody>
          <a:bodyPr/>
          <a:lstStyle/>
          <a:p>
            <a:fld id="{EC855419-9AA1-024B-A0BD-7BF19EEAC683}" type="slidenum">
              <a:rPr lang="en-US" smtClean="0"/>
              <a:t>11</a:t>
            </a:fld>
            <a:endParaRPr lang="en-US"/>
          </a:p>
        </p:txBody>
      </p:sp>
    </p:spTree>
    <p:extLst>
      <p:ext uri="{BB962C8B-B14F-4D97-AF65-F5344CB8AC3E}">
        <p14:creationId xmlns:p14="http://schemas.microsoft.com/office/powerpoint/2010/main" val="117239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EDBC6-FD9A-4E42-A190-4FA01443E537}"/>
              </a:ext>
            </a:extLst>
          </p:cNvPr>
          <p:cNvSpPr>
            <a:spLocks noGrp="1"/>
          </p:cNvSpPr>
          <p:nvPr>
            <p:ph type="title"/>
          </p:nvPr>
        </p:nvSpPr>
        <p:spPr/>
        <p:txBody>
          <a:bodyPr/>
          <a:lstStyle/>
          <a:p>
            <a:r>
              <a:rPr lang="en-US" dirty="0"/>
              <a:t>Do your Research…</a:t>
            </a:r>
          </a:p>
        </p:txBody>
      </p:sp>
      <p:sp>
        <p:nvSpPr>
          <p:cNvPr id="3" name="Content Placeholder 2">
            <a:extLst>
              <a:ext uri="{FF2B5EF4-FFF2-40B4-BE49-F238E27FC236}">
                <a16:creationId xmlns:a16="http://schemas.microsoft.com/office/drawing/2014/main" id="{8F05D9FF-9DD6-4731-9273-0AF0723CC8B7}"/>
              </a:ext>
            </a:extLst>
          </p:cNvPr>
          <p:cNvSpPr>
            <a:spLocks noGrp="1"/>
          </p:cNvSpPr>
          <p:nvPr>
            <p:ph idx="1"/>
          </p:nvPr>
        </p:nvSpPr>
        <p:spPr/>
        <p:txBody>
          <a:bodyPr>
            <a:normAutofit/>
          </a:bodyPr>
          <a:lstStyle/>
          <a:p>
            <a:r>
              <a:rPr lang="en-US" sz="2800" dirty="0"/>
              <a:t>Review business rating and qualifications</a:t>
            </a:r>
          </a:p>
          <a:p>
            <a:pPr lvl="1">
              <a:buFont typeface="Courier New" panose="02070309020205020404" pitchFamily="49" charset="0"/>
              <a:buChar char="o"/>
            </a:pPr>
            <a:r>
              <a:rPr lang="en-US" sz="2000" dirty="0"/>
              <a:t>Better Business Bureau</a:t>
            </a:r>
          </a:p>
          <a:p>
            <a:pPr lvl="1">
              <a:buFont typeface="Courier New" panose="02070309020205020404" pitchFamily="49" charset="0"/>
              <a:buChar char="o"/>
            </a:pPr>
            <a:r>
              <a:rPr lang="en-US" sz="2000" dirty="0"/>
              <a:t>The Arizona Attorney General’s Office</a:t>
            </a:r>
          </a:p>
          <a:p>
            <a:pPr>
              <a:buFont typeface="Arial" panose="020B0604020202020204" pitchFamily="34" charset="0"/>
              <a:buChar char="•"/>
            </a:pPr>
            <a:r>
              <a:rPr lang="en-US" sz="2800" dirty="0"/>
              <a:t>How long has the contractor been in business?</a:t>
            </a:r>
          </a:p>
          <a:p>
            <a:pPr>
              <a:buFont typeface="Arial" panose="020B0604020202020204" pitchFamily="34" charset="0"/>
              <a:buChar char="•"/>
            </a:pPr>
            <a:r>
              <a:rPr lang="en-US" sz="2800" dirty="0"/>
              <a:t>What is their experience?</a:t>
            </a:r>
          </a:p>
          <a:p>
            <a:pPr>
              <a:buFont typeface="Arial" panose="020B0604020202020204" pitchFamily="34" charset="0"/>
              <a:buChar char="•"/>
            </a:pPr>
            <a:r>
              <a:rPr lang="en-US" sz="2800" dirty="0"/>
              <a:t>Where are their headquarters, do they have a local branch?</a:t>
            </a:r>
          </a:p>
          <a:p>
            <a:pPr>
              <a:buFont typeface="Arial" panose="020B0604020202020204" pitchFamily="34" charset="0"/>
              <a:buChar char="•"/>
            </a:pPr>
            <a:r>
              <a:rPr lang="en-US" sz="2800" dirty="0"/>
              <a:t>Will they provide a list of references?</a:t>
            </a:r>
          </a:p>
          <a:p>
            <a:pPr marL="457200" lvl="1" indent="0">
              <a:buNone/>
            </a:pPr>
            <a:endParaRPr lang="en-US" dirty="0"/>
          </a:p>
          <a:p>
            <a:pPr marL="457200" lvl="1" indent="0">
              <a:buNone/>
            </a:pP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B4828F4B-4FA1-4A13-9177-8C11808CA527}"/>
              </a:ext>
            </a:extLst>
          </p:cNvPr>
          <p:cNvSpPr>
            <a:spLocks noGrp="1"/>
          </p:cNvSpPr>
          <p:nvPr>
            <p:ph type="sldNum" sz="quarter" idx="12"/>
          </p:nvPr>
        </p:nvSpPr>
        <p:spPr/>
        <p:txBody>
          <a:bodyPr/>
          <a:lstStyle/>
          <a:p>
            <a:fld id="{EC855419-9AA1-024B-A0BD-7BF19EEAC683}" type="slidenum">
              <a:rPr lang="en-US" smtClean="0"/>
              <a:t>12</a:t>
            </a:fld>
            <a:endParaRPr lang="en-US"/>
          </a:p>
        </p:txBody>
      </p:sp>
    </p:spTree>
    <p:extLst>
      <p:ext uri="{BB962C8B-B14F-4D97-AF65-F5344CB8AC3E}">
        <p14:creationId xmlns:p14="http://schemas.microsoft.com/office/powerpoint/2010/main" val="1407750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01614-1C45-4153-A7C1-D11A010D4A48}"/>
              </a:ext>
            </a:extLst>
          </p:cNvPr>
          <p:cNvSpPr>
            <a:spLocks noGrp="1"/>
          </p:cNvSpPr>
          <p:nvPr>
            <p:ph type="title"/>
          </p:nvPr>
        </p:nvSpPr>
        <p:spPr>
          <a:xfrm>
            <a:off x="457200" y="254093"/>
            <a:ext cx="8229600" cy="1143000"/>
          </a:xfrm>
        </p:spPr>
        <p:txBody>
          <a:bodyPr/>
          <a:lstStyle/>
          <a:p>
            <a:r>
              <a:rPr lang="en-US" dirty="0"/>
              <a:t>What Questions do I ask?</a:t>
            </a:r>
          </a:p>
        </p:txBody>
      </p:sp>
      <p:sp>
        <p:nvSpPr>
          <p:cNvPr id="3" name="Content Placeholder 2">
            <a:extLst>
              <a:ext uri="{FF2B5EF4-FFF2-40B4-BE49-F238E27FC236}">
                <a16:creationId xmlns:a16="http://schemas.microsoft.com/office/drawing/2014/main" id="{248BD143-F51D-425C-85A1-F34FE5CD9BE5}"/>
              </a:ext>
            </a:extLst>
          </p:cNvPr>
          <p:cNvSpPr>
            <a:spLocks noGrp="1"/>
          </p:cNvSpPr>
          <p:nvPr>
            <p:ph idx="1"/>
          </p:nvPr>
        </p:nvSpPr>
        <p:spPr>
          <a:xfrm>
            <a:off x="457200" y="1250444"/>
            <a:ext cx="8229600" cy="4698907"/>
          </a:xfrm>
        </p:spPr>
        <p:txBody>
          <a:bodyPr>
            <a:normAutofit fontScale="92500" lnSpcReduction="10000"/>
          </a:bodyPr>
          <a:lstStyle/>
          <a:p>
            <a:r>
              <a:rPr lang="en-US" sz="1600" b="0" i="0" dirty="0">
                <a:solidFill>
                  <a:srgbClr val="405765"/>
                </a:solidFill>
                <a:effectLst/>
                <a:latin typeface="Lato"/>
              </a:rPr>
              <a:t>How much will this system cost over the life of the lease or purchase? Are there any interest or fees to be paid? What are total number of payments and due dates?</a:t>
            </a:r>
          </a:p>
          <a:p>
            <a:endParaRPr lang="en-US" sz="1600" b="0" i="0" dirty="0">
              <a:solidFill>
                <a:srgbClr val="405765"/>
              </a:solidFill>
              <a:effectLst/>
              <a:latin typeface="Lato"/>
            </a:endParaRPr>
          </a:p>
          <a:p>
            <a:r>
              <a:rPr lang="en-US" sz="1600" b="0" i="0" dirty="0">
                <a:solidFill>
                  <a:srgbClr val="405765"/>
                </a:solidFill>
                <a:effectLst/>
                <a:latin typeface="Lato"/>
              </a:rPr>
              <a:t>Who has the tax obligations, including the increase in property values?</a:t>
            </a:r>
          </a:p>
          <a:p>
            <a:pPr algn="l">
              <a:buFont typeface="Arial" panose="020B0604020202020204" pitchFamily="34" charset="0"/>
              <a:buChar char="•"/>
            </a:pPr>
            <a:endParaRPr lang="en-US" sz="1600" b="0" i="0" dirty="0">
              <a:solidFill>
                <a:srgbClr val="405765"/>
              </a:solidFill>
              <a:effectLst/>
              <a:latin typeface="Lato"/>
            </a:endParaRPr>
          </a:p>
          <a:p>
            <a:pPr algn="l">
              <a:buFont typeface="Arial" panose="020B0604020202020204" pitchFamily="34" charset="0"/>
              <a:buChar char="•"/>
            </a:pPr>
            <a:r>
              <a:rPr lang="en-US" sz="1600" b="0" i="0" dirty="0">
                <a:solidFill>
                  <a:srgbClr val="405765"/>
                </a:solidFill>
                <a:effectLst/>
                <a:latin typeface="Lato"/>
              </a:rPr>
              <a:t>Are there any eligible tax incentives and rebates? Who will be getting them?</a:t>
            </a:r>
          </a:p>
          <a:p>
            <a:pPr algn="l">
              <a:buFont typeface="Arial" panose="020B0604020202020204" pitchFamily="34" charset="0"/>
              <a:buChar char="•"/>
            </a:pPr>
            <a:endParaRPr lang="en-US" sz="1600" b="0" i="0" dirty="0">
              <a:solidFill>
                <a:srgbClr val="405765"/>
              </a:solidFill>
              <a:effectLst/>
              <a:latin typeface="Lato"/>
            </a:endParaRPr>
          </a:p>
          <a:p>
            <a:pPr algn="l">
              <a:buFont typeface="Arial" panose="020B0604020202020204" pitchFamily="34" charset="0"/>
              <a:buChar char="•"/>
            </a:pPr>
            <a:r>
              <a:rPr lang="en-US" sz="1600" b="0" i="0" dirty="0">
                <a:solidFill>
                  <a:srgbClr val="405765"/>
                </a:solidFill>
                <a:effectLst/>
                <a:latin typeface="Lato"/>
              </a:rPr>
              <a:t>Can the warranty or maintenance obligations be sold or transferred? If so, how?</a:t>
            </a:r>
          </a:p>
          <a:p>
            <a:pPr algn="l">
              <a:buFont typeface="Arial" panose="020B0604020202020204" pitchFamily="34" charset="0"/>
              <a:buChar char="•"/>
            </a:pPr>
            <a:endParaRPr lang="en-US" sz="1600" b="0" i="0" dirty="0">
              <a:solidFill>
                <a:srgbClr val="405765"/>
              </a:solidFill>
              <a:effectLst/>
              <a:latin typeface="Lato"/>
            </a:endParaRPr>
          </a:p>
          <a:p>
            <a:pPr algn="l">
              <a:buFont typeface="Arial" panose="020B0604020202020204" pitchFamily="34" charset="0"/>
              <a:buChar char="•"/>
            </a:pPr>
            <a:r>
              <a:rPr lang="en-US" sz="1600" b="0" i="0" dirty="0">
                <a:solidFill>
                  <a:srgbClr val="405765"/>
                </a:solidFill>
                <a:effectLst/>
                <a:latin typeface="Lato"/>
              </a:rPr>
              <a:t>Who do I contact in the event of a system malfunction?</a:t>
            </a:r>
          </a:p>
          <a:p>
            <a:pPr algn="l">
              <a:buFont typeface="Arial" panose="020B0604020202020204" pitchFamily="34" charset="0"/>
              <a:buChar char="•"/>
            </a:pPr>
            <a:endParaRPr lang="en-US" sz="1600" b="0" i="0" dirty="0">
              <a:solidFill>
                <a:srgbClr val="405765"/>
              </a:solidFill>
              <a:effectLst/>
              <a:latin typeface="Lato"/>
            </a:endParaRPr>
          </a:p>
          <a:p>
            <a:pPr algn="l">
              <a:buFont typeface="Arial" panose="020B0604020202020204" pitchFamily="34" charset="0"/>
              <a:buChar char="•"/>
            </a:pPr>
            <a:r>
              <a:rPr lang="en-US" sz="1600" b="0" i="0" dirty="0">
                <a:solidFill>
                  <a:srgbClr val="405765"/>
                </a:solidFill>
                <a:effectLst/>
                <a:latin typeface="Lato"/>
              </a:rPr>
              <a:t>What happens if I sell my home? What happens to the lease?</a:t>
            </a:r>
          </a:p>
          <a:p>
            <a:pPr algn="l">
              <a:buFont typeface="Arial" panose="020B0604020202020204" pitchFamily="34" charset="0"/>
              <a:buChar char="•"/>
            </a:pPr>
            <a:endParaRPr lang="en-US" sz="1600" b="0" i="0" dirty="0">
              <a:solidFill>
                <a:srgbClr val="405765"/>
              </a:solidFill>
              <a:effectLst/>
              <a:latin typeface="Lato"/>
            </a:endParaRPr>
          </a:p>
          <a:p>
            <a:pPr algn="l">
              <a:buFont typeface="Arial" panose="020B0604020202020204" pitchFamily="34" charset="0"/>
              <a:buChar char="•"/>
            </a:pPr>
            <a:r>
              <a:rPr lang="en-US" sz="1600" b="0" i="0" dirty="0">
                <a:solidFill>
                  <a:srgbClr val="405765"/>
                </a:solidFill>
                <a:effectLst/>
                <a:latin typeface="Lato"/>
              </a:rPr>
              <a:t>What statistics are you using for the projection of future electric rates?</a:t>
            </a:r>
          </a:p>
          <a:p>
            <a:pPr algn="l">
              <a:buFont typeface="Arial" panose="020B0604020202020204" pitchFamily="34" charset="0"/>
              <a:buChar char="•"/>
            </a:pPr>
            <a:endParaRPr lang="en-US" sz="1600" b="0" i="0" dirty="0">
              <a:solidFill>
                <a:srgbClr val="405765"/>
              </a:solidFill>
              <a:effectLst/>
              <a:latin typeface="Lato"/>
            </a:endParaRPr>
          </a:p>
          <a:p>
            <a:pPr algn="l">
              <a:buFont typeface="Arial" panose="020B0604020202020204" pitchFamily="34" charset="0"/>
              <a:buChar char="•"/>
            </a:pPr>
            <a:r>
              <a:rPr lang="en-US" sz="1600" b="0" i="0" dirty="0">
                <a:solidFill>
                  <a:srgbClr val="405765"/>
                </a:solidFill>
                <a:effectLst/>
                <a:latin typeface="Lato"/>
              </a:rPr>
              <a:t>What is the minimum performance guarantee for the system?</a:t>
            </a:r>
          </a:p>
          <a:p>
            <a:pPr algn="l">
              <a:buFont typeface="Arial" panose="020B0604020202020204" pitchFamily="34" charset="0"/>
              <a:buChar char="•"/>
            </a:pPr>
            <a:endParaRPr lang="en-US" sz="1600" b="0" i="0" dirty="0">
              <a:solidFill>
                <a:srgbClr val="405765"/>
              </a:solidFill>
              <a:effectLst/>
              <a:latin typeface="Lato"/>
            </a:endParaRPr>
          </a:p>
          <a:p>
            <a:pPr algn="l">
              <a:buFont typeface="Arial" panose="020B0604020202020204" pitchFamily="34" charset="0"/>
              <a:buChar char="•"/>
            </a:pPr>
            <a:r>
              <a:rPr lang="en-US" sz="1600" b="0" i="0" dirty="0">
                <a:solidFill>
                  <a:srgbClr val="405765"/>
                </a:solidFill>
                <a:effectLst/>
                <a:latin typeface="Lato"/>
              </a:rPr>
              <a:t>Will I be compensated if the system does not produce as much power as promised?</a:t>
            </a:r>
          </a:p>
          <a:p>
            <a:pPr algn="l">
              <a:buFont typeface="Arial" panose="020B0604020202020204" pitchFamily="34" charset="0"/>
              <a:buChar char="•"/>
            </a:pPr>
            <a:endParaRPr lang="en-US" sz="1600" b="0" i="0" dirty="0">
              <a:solidFill>
                <a:srgbClr val="405765"/>
              </a:solidFill>
              <a:effectLst/>
              <a:latin typeface="Lato"/>
            </a:endParaRPr>
          </a:p>
          <a:p>
            <a:pPr marL="0" indent="0" algn="l">
              <a:buNone/>
            </a:pPr>
            <a:endParaRPr lang="en-US" sz="1600" b="0" i="0" dirty="0">
              <a:solidFill>
                <a:srgbClr val="405765"/>
              </a:solidFill>
              <a:effectLst/>
              <a:latin typeface="Lato"/>
            </a:endParaRPr>
          </a:p>
          <a:p>
            <a:endParaRPr lang="en-US" sz="1600" b="0" i="0" dirty="0">
              <a:solidFill>
                <a:srgbClr val="405765"/>
              </a:solidFill>
              <a:effectLst/>
              <a:latin typeface="Lato"/>
            </a:endParaRPr>
          </a:p>
          <a:p>
            <a:endParaRPr lang="en-US" dirty="0"/>
          </a:p>
        </p:txBody>
      </p:sp>
      <p:sp>
        <p:nvSpPr>
          <p:cNvPr id="4" name="Slide Number Placeholder 3">
            <a:extLst>
              <a:ext uri="{FF2B5EF4-FFF2-40B4-BE49-F238E27FC236}">
                <a16:creationId xmlns:a16="http://schemas.microsoft.com/office/drawing/2014/main" id="{F346B466-E458-4158-BF36-FB1C7FB64D78}"/>
              </a:ext>
            </a:extLst>
          </p:cNvPr>
          <p:cNvSpPr>
            <a:spLocks noGrp="1"/>
          </p:cNvSpPr>
          <p:nvPr>
            <p:ph type="sldNum" sz="quarter" idx="12"/>
          </p:nvPr>
        </p:nvSpPr>
        <p:spPr/>
        <p:txBody>
          <a:bodyPr/>
          <a:lstStyle/>
          <a:p>
            <a:fld id="{EC855419-9AA1-024B-A0BD-7BF19EEAC683}" type="slidenum">
              <a:rPr lang="en-US" smtClean="0"/>
              <a:t>13</a:t>
            </a:fld>
            <a:endParaRPr lang="en-US"/>
          </a:p>
        </p:txBody>
      </p:sp>
    </p:spTree>
    <p:extLst>
      <p:ext uri="{BB962C8B-B14F-4D97-AF65-F5344CB8AC3E}">
        <p14:creationId xmlns:p14="http://schemas.microsoft.com/office/powerpoint/2010/main" val="2245292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01614-1C45-4153-A7C1-D11A010D4A48}"/>
              </a:ext>
            </a:extLst>
          </p:cNvPr>
          <p:cNvSpPr>
            <a:spLocks noGrp="1"/>
          </p:cNvSpPr>
          <p:nvPr>
            <p:ph type="title"/>
          </p:nvPr>
        </p:nvSpPr>
        <p:spPr>
          <a:xfrm>
            <a:off x="457200" y="254093"/>
            <a:ext cx="8229600" cy="1143000"/>
          </a:xfrm>
        </p:spPr>
        <p:txBody>
          <a:bodyPr/>
          <a:lstStyle/>
          <a:p>
            <a:r>
              <a:rPr lang="en-US" dirty="0"/>
              <a:t>Contractor Responsibilities</a:t>
            </a:r>
          </a:p>
        </p:txBody>
      </p:sp>
      <p:sp>
        <p:nvSpPr>
          <p:cNvPr id="3" name="Content Placeholder 2">
            <a:extLst>
              <a:ext uri="{FF2B5EF4-FFF2-40B4-BE49-F238E27FC236}">
                <a16:creationId xmlns:a16="http://schemas.microsoft.com/office/drawing/2014/main" id="{248BD143-F51D-425C-85A1-F34FE5CD9BE5}"/>
              </a:ext>
            </a:extLst>
          </p:cNvPr>
          <p:cNvSpPr>
            <a:spLocks noGrp="1"/>
          </p:cNvSpPr>
          <p:nvPr>
            <p:ph idx="1"/>
          </p:nvPr>
        </p:nvSpPr>
        <p:spPr>
          <a:xfrm>
            <a:off x="457200" y="1419106"/>
            <a:ext cx="8229600" cy="4525963"/>
          </a:xfrm>
        </p:spPr>
        <p:txBody>
          <a:bodyPr>
            <a:normAutofit/>
          </a:bodyPr>
          <a:lstStyle/>
          <a:p>
            <a:r>
              <a:rPr lang="en-US" sz="2800" dirty="0"/>
              <a:t>Prepare an estimate, to include system size and financial obligations.</a:t>
            </a:r>
          </a:p>
          <a:p>
            <a:r>
              <a:rPr lang="en-US" sz="2800" dirty="0"/>
              <a:t>Be educated on Trico’s Interconnection Requirements, Rate Tariffs, and Interconnection Application process. </a:t>
            </a:r>
          </a:p>
          <a:p>
            <a:r>
              <a:rPr lang="en-US" sz="2800" dirty="0"/>
              <a:t>Responsible for submitting Interconnection Application to Trico, including:</a:t>
            </a:r>
          </a:p>
          <a:p>
            <a:pPr lvl="1">
              <a:buFont typeface="Courier New" panose="02070309020205020404" pitchFamily="49" charset="0"/>
              <a:buChar char="o"/>
            </a:pPr>
            <a:r>
              <a:rPr lang="en-US" sz="2000" dirty="0"/>
              <a:t>Required permits, engineered plan set, member documentation, and all other required documents.</a:t>
            </a:r>
          </a:p>
          <a:p>
            <a:pPr lvl="1"/>
            <a:endParaRPr lang="en-US" dirty="0"/>
          </a:p>
          <a:p>
            <a:endParaRPr lang="en-US" sz="1600" b="0" i="0" dirty="0">
              <a:solidFill>
                <a:srgbClr val="405765"/>
              </a:solidFill>
              <a:effectLst/>
              <a:latin typeface="Lato"/>
            </a:endParaRPr>
          </a:p>
          <a:p>
            <a:endParaRPr lang="en-US" dirty="0"/>
          </a:p>
        </p:txBody>
      </p:sp>
      <p:sp>
        <p:nvSpPr>
          <p:cNvPr id="4" name="Slide Number Placeholder 3">
            <a:extLst>
              <a:ext uri="{FF2B5EF4-FFF2-40B4-BE49-F238E27FC236}">
                <a16:creationId xmlns:a16="http://schemas.microsoft.com/office/drawing/2014/main" id="{F346B466-E458-4158-BF36-FB1C7FB64D78}"/>
              </a:ext>
            </a:extLst>
          </p:cNvPr>
          <p:cNvSpPr>
            <a:spLocks noGrp="1"/>
          </p:cNvSpPr>
          <p:nvPr>
            <p:ph type="sldNum" sz="quarter" idx="12"/>
          </p:nvPr>
        </p:nvSpPr>
        <p:spPr/>
        <p:txBody>
          <a:bodyPr/>
          <a:lstStyle/>
          <a:p>
            <a:fld id="{EC855419-9AA1-024B-A0BD-7BF19EEAC683}" type="slidenum">
              <a:rPr lang="en-US" smtClean="0"/>
              <a:t>14</a:t>
            </a:fld>
            <a:endParaRPr lang="en-US"/>
          </a:p>
        </p:txBody>
      </p:sp>
    </p:spTree>
    <p:extLst>
      <p:ext uri="{BB962C8B-B14F-4D97-AF65-F5344CB8AC3E}">
        <p14:creationId xmlns:p14="http://schemas.microsoft.com/office/powerpoint/2010/main" val="560890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4D36-7CB7-49E4-8293-AC2684625912}"/>
              </a:ext>
            </a:extLst>
          </p:cNvPr>
          <p:cNvSpPr>
            <a:spLocks noGrp="1"/>
          </p:cNvSpPr>
          <p:nvPr>
            <p:ph type="title"/>
          </p:nvPr>
        </p:nvSpPr>
        <p:spPr/>
        <p:txBody>
          <a:bodyPr>
            <a:normAutofit/>
          </a:bodyPr>
          <a:lstStyle/>
          <a:p>
            <a:r>
              <a:rPr lang="en-US" dirty="0"/>
              <a:t>What do I Review Before Signing? </a:t>
            </a:r>
          </a:p>
        </p:txBody>
      </p:sp>
      <p:sp>
        <p:nvSpPr>
          <p:cNvPr id="3" name="Content Placeholder 2">
            <a:extLst>
              <a:ext uri="{FF2B5EF4-FFF2-40B4-BE49-F238E27FC236}">
                <a16:creationId xmlns:a16="http://schemas.microsoft.com/office/drawing/2014/main" id="{BEA2F527-0EB4-4A31-A4FB-ECD0234C8E1F}"/>
              </a:ext>
            </a:extLst>
          </p:cNvPr>
          <p:cNvSpPr>
            <a:spLocks noGrp="1"/>
          </p:cNvSpPr>
          <p:nvPr>
            <p:ph idx="1"/>
          </p:nvPr>
        </p:nvSpPr>
        <p:spPr>
          <a:xfrm>
            <a:off x="457200" y="1426105"/>
            <a:ext cx="8229600" cy="4525963"/>
          </a:xfrm>
        </p:spPr>
        <p:txBody>
          <a:bodyPr>
            <a:normAutofit/>
          </a:bodyPr>
          <a:lstStyle/>
          <a:p>
            <a:pPr marL="0" indent="0" algn="ctr">
              <a:buNone/>
            </a:pPr>
            <a:r>
              <a:rPr lang="en-US" b="1" dirty="0"/>
              <a:t>Utility Documents</a:t>
            </a:r>
          </a:p>
          <a:p>
            <a:pPr lvl="1">
              <a:buFont typeface="Wingdings" panose="05000000000000000000" pitchFamily="2" charset="2"/>
              <a:buChar char="§"/>
            </a:pPr>
            <a:r>
              <a:rPr lang="en-US" sz="2400" b="1" dirty="0"/>
              <a:t>Trico maximum system size qualifications</a:t>
            </a:r>
          </a:p>
          <a:p>
            <a:pPr lvl="2">
              <a:buFont typeface="Wingdings" panose="05000000000000000000" pitchFamily="2" charset="2"/>
              <a:buChar char="ü"/>
            </a:pPr>
            <a:r>
              <a:rPr lang="en-US" sz="2000" dirty="0"/>
              <a:t>Confirm the largest size system your service qualifies for</a:t>
            </a:r>
          </a:p>
          <a:p>
            <a:pPr lvl="1">
              <a:buFont typeface="Wingdings" panose="05000000000000000000" pitchFamily="2" charset="2"/>
              <a:buChar char="§"/>
            </a:pPr>
            <a:r>
              <a:rPr lang="en-US" sz="2400" b="1" dirty="0"/>
              <a:t>Applicable Rate Tariff</a:t>
            </a:r>
          </a:p>
          <a:p>
            <a:pPr lvl="2">
              <a:buFont typeface="Wingdings" panose="05000000000000000000" pitchFamily="2" charset="2"/>
              <a:buChar char="ü"/>
            </a:pPr>
            <a:r>
              <a:rPr lang="en-US" sz="2000" dirty="0"/>
              <a:t>Understand the metering, billing, and fees associated with your applicable tariff</a:t>
            </a:r>
          </a:p>
          <a:p>
            <a:pPr lvl="1">
              <a:buFont typeface="Wingdings" panose="05000000000000000000" pitchFamily="2" charset="2"/>
              <a:buChar char="§"/>
            </a:pPr>
            <a:r>
              <a:rPr lang="en-US" sz="2400" b="1" dirty="0"/>
              <a:t>Terms and Conditions</a:t>
            </a:r>
          </a:p>
          <a:p>
            <a:pPr lvl="2">
              <a:buFont typeface="Wingdings" panose="05000000000000000000" pitchFamily="2" charset="2"/>
              <a:buChar char="ü"/>
            </a:pPr>
            <a:r>
              <a:rPr lang="en-US" sz="2000" dirty="0"/>
              <a:t>Understand the Terms and Conditions of your agreement with Trico.</a:t>
            </a:r>
          </a:p>
          <a:p>
            <a:endParaRPr lang="en-US" dirty="0"/>
          </a:p>
        </p:txBody>
      </p:sp>
      <p:sp>
        <p:nvSpPr>
          <p:cNvPr id="4" name="Slide Number Placeholder 3">
            <a:extLst>
              <a:ext uri="{FF2B5EF4-FFF2-40B4-BE49-F238E27FC236}">
                <a16:creationId xmlns:a16="http://schemas.microsoft.com/office/drawing/2014/main" id="{5AA05CFB-C022-4469-9A81-0F4FCD44562E}"/>
              </a:ext>
            </a:extLst>
          </p:cNvPr>
          <p:cNvSpPr>
            <a:spLocks noGrp="1"/>
          </p:cNvSpPr>
          <p:nvPr>
            <p:ph type="sldNum" sz="quarter" idx="12"/>
          </p:nvPr>
        </p:nvSpPr>
        <p:spPr/>
        <p:txBody>
          <a:bodyPr/>
          <a:lstStyle/>
          <a:p>
            <a:fld id="{EC855419-9AA1-024B-A0BD-7BF19EEAC683}" type="slidenum">
              <a:rPr lang="en-US" smtClean="0"/>
              <a:t>15</a:t>
            </a:fld>
            <a:endParaRPr lang="en-US"/>
          </a:p>
        </p:txBody>
      </p:sp>
    </p:spTree>
    <p:extLst>
      <p:ext uri="{BB962C8B-B14F-4D97-AF65-F5344CB8AC3E}">
        <p14:creationId xmlns:p14="http://schemas.microsoft.com/office/powerpoint/2010/main" val="2718754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9171-3B24-4899-B5E6-EF54FDECA575}"/>
              </a:ext>
            </a:extLst>
          </p:cNvPr>
          <p:cNvSpPr>
            <a:spLocks noGrp="1"/>
          </p:cNvSpPr>
          <p:nvPr>
            <p:ph type="title"/>
          </p:nvPr>
        </p:nvSpPr>
        <p:spPr/>
        <p:txBody>
          <a:bodyPr>
            <a:normAutofit fontScale="90000"/>
          </a:bodyPr>
          <a:lstStyle/>
          <a:p>
            <a:r>
              <a:rPr lang="en-US" dirty="0"/>
              <a:t>What do I Review Before Signing? (cont.)</a:t>
            </a:r>
          </a:p>
        </p:txBody>
      </p:sp>
      <p:sp>
        <p:nvSpPr>
          <p:cNvPr id="3" name="Content Placeholder 2">
            <a:extLst>
              <a:ext uri="{FF2B5EF4-FFF2-40B4-BE49-F238E27FC236}">
                <a16:creationId xmlns:a16="http://schemas.microsoft.com/office/drawing/2014/main" id="{D221117D-21B2-4347-834F-9B608E01F474}"/>
              </a:ext>
            </a:extLst>
          </p:cNvPr>
          <p:cNvSpPr>
            <a:spLocks noGrp="1"/>
          </p:cNvSpPr>
          <p:nvPr>
            <p:ph idx="1"/>
          </p:nvPr>
        </p:nvSpPr>
        <p:spPr>
          <a:xfrm>
            <a:off x="457200" y="1439651"/>
            <a:ext cx="8229600" cy="4525963"/>
          </a:xfrm>
        </p:spPr>
        <p:txBody>
          <a:bodyPr>
            <a:normAutofit fontScale="40000" lnSpcReduction="20000"/>
          </a:bodyPr>
          <a:lstStyle/>
          <a:p>
            <a:pPr marL="0" indent="0" algn="ctr">
              <a:buNone/>
            </a:pPr>
            <a:r>
              <a:rPr lang="en-US" sz="8000" b="1" dirty="0"/>
              <a:t>Contractor</a:t>
            </a:r>
            <a:r>
              <a:rPr lang="en-US" sz="6700" b="1" dirty="0"/>
              <a:t> </a:t>
            </a:r>
            <a:r>
              <a:rPr lang="en-US" sz="8000" b="1" dirty="0"/>
              <a:t>Documents</a:t>
            </a:r>
          </a:p>
          <a:p>
            <a:pPr marL="0" indent="0" algn="ctr">
              <a:buNone/>
            </a:pPr>
            <a:endParaRPr lang="en-US" b="1" dirty="0"/>
          </a:p>
          <a:p>
            <a:pPr lvl="1">
              <a:buFont typeface="Wingdings" panose="05000000000000000000" pitchFamily="2" charset="2"/>
              <a:buChar char="§"/>
            </a:pPr>
            <a:r>
              <a:rPr lang="en-US" sz="4500" b="1" dirty="0"/>
              <a:t>Thoroughly understand the terms of your contract</a:t>
            </a:r>
          </a:p>
          <a:p>
            <a:pPr lvl="2">
              <a:buFont typeface="Wingdings" panose="05000000000000000000" pitchFamily="2" charset="2"/>
              <a:buChar char="ü"/>
            </a:pPr>
            <a:r>
              <a:rPr lang="en-US" sz="3500" dirty="0"/>
              <a:t>Incentives and Rebates</a:t>
            </a:r>
          </a:p>
          <a:p>
            <a:pPr lvl="2">
              <a:buFont typeface="Wingdings" panose="05000000000000000000" pitchFamily="2" charset="2"/>
              <a:buChar char="ü"/>
            </a:pPr>
            <a:r>
              <a:rPr lang="en-US" sz="3500" dirty="0"/>
              <a:t>Tax obligations</a:t>
            </a:r>
          </a:p>
          <a:p>
            <a:pPr lvl="2">
              <a:buFont typeface="Wingdings" panose="05000000000000000000" pitchFamily="2" charset="2"/>
              <a:buChar char="ü"/>
            </a:pPr>
            <a:r>
              <a:rPr lang="en-US" sz="3500" dirty="0"/>
              <a:t>Payment details</a:t>
            </a:r>
          </a:p>
          <a:p>
            <a:pPr lvl="2">
              <a:buFont typeface="Wingdings" panose="05000000000000000000" pitchFamily="2" charset="2"/>
              <a:buChar char="ü"/>
            </a:pPr>
            <a:r>
              <a:rPr lang="en-US" sz="3500" dirty="0"/>
              <a:t>Warranty and maintenance agreement</a:t>
            </a:r>
          </a:p>
          <a:p>
            <a:pPr lvl="2">
              <a:buFont typeface="Wingdings" panose="05000000000000000000" pitchFamily="2" charset="2"/>
              <a:buChar char="ü"/>
            </a:pPr>
            <a:r>
              <a:rPr lang="en-US" sz="3500" dirty="0"/>
              <a:t>Performance guarantee</a:t>
            </a:r>
          </a:p>
          <a:p>
            <a:pPr lvl="2">
              <a:buFont typeface="Wingdings" panose="05000000000000000000" pitchFamily="2" charset="2"/>
              <a:buChar char="ü"/>
            </a:pPr>
            <a:r>
              <a:rPr lang="en-US" sz="3500" dirty="0"/>
              <a:t>Transfer of ownership/Sale of home</a:t>
            </a:r>
          </a:p>
          <a:p>
            <a:pPr marL="914400" lvl="2" indent="0">
              <a:buNone/>
            </a:pPr>
            <a:endParaRPr lang="en-US" sz="3300" dirty="0"/>
          </a:p>
          <a:p>
            <a:pPr lvl="1">
              <a:buFont typeface="Wingdings" panose="05000000000000000000" pitchFamily="2" charset="2"/>
              <a:buChar char="§"/>
            </a:pPr>
            <a:r>
              <a:rPr lang="en-US" sz="4000" b="1" dirty="0"/>
              <a:t>Understand the terms of your contract as they apply to your contractor, sales company, and financing partner. </a:t>
            </a:r>
          </a:p>
          <a:p>
            <a:pPr lvl="2">
              <a:buFont typeface="Wingdings" panose="05000000000000000000" pitchFamily="2" charset="2"/>
              <a:buChar char="ü"/>
            </a:pPr>
            <a:r>
              <a:rPr lang="en-US" sz="3500" dirty="0"/>
              <a:t>Understand all parties associated with your contract</a:t>
            </a:r>
          </a:p>
          <a:p>
            <a:pPr lvl="2">
              <a:buFont typeface="Wingdings" panose="05000000000000000000" pitchFamily="2" charset="2"/>
              <a:buChar char="ü"/>
            </a:pPr>
            <a:r>
              <a:rPr lang="en-US" sz="3500" dirty="0"/>
              <a:t>Request contacts for all associated parties</a:t>
            </a:r>
          </a:p>
          <a:p>
            <a:pPr lvl="2">
              <a:buFont typeface="Wingdings" panose="05000000000000000000" pitchFamily="2" charset="2"/>
              <a:buChar char="ü"/>
            </a:pPr>
            <a:r>
              <a:rPr lang="en-US" sz="3500" dirty="0"/>
              <a:t>What is each party responsible for after your system has been installed</a:t>
            </a:r>
          </a:p>
          <a:p>
            <a:pPr lvl="2">
              <a:buFont typeface="Wingdings" panose="05000000000000000000" pitchFamily="2" charset="2"/>
              <a:buChar char="ü"/>
            </a:pPr>
            <a:r>
              <a:rPr lang="en-US" sz="3500" dirty="0"/>
              <a:t>Contact legal council or tax professional if there are terms of the contract that need further clarification </a:t>
            </a:r>
          </a:p>
          <a:p>
            <a:pPr marL="914400" lvl="2" indent="0">
              <a:buNone/>
            </a:pPr>
            <a:endParaRPr lang="en-US" dirty="0"/>
          </a:p>
          <a:p>
            <a:pPr marL="457200" lvl="1" indent="0">
              <a:buNone/>
            </a:pPr>
            <a:r>
              <a:rPr lang="en-US" dirty="0"/>
              <a:t>	</a:t>
            </a:r>
          </a:p>
          <a:p>
            <a:endParaRPr lang="en-US" dirty="0"/>
          </a:p>
        </p:txBody>
      </p:sp>
      <p:sp>
        <p:nvSpPr>
          <p:cNvPr id="4" name="Slide Number Placeholder 3">
            <a:extLst>
              <a:ext uri="{FF2B5EF4-FFF2-40B4-BE49-F238E27FC236}">
                <a16:creationId xmlns:a16="http://schemas.microsoft.com/office/drawing/2014/main" id="{14BFD4D3-F94E-45BC-9266-5FF56E42C271}"/>
              </a:ext>
            </a:extLst>
          </p:cNvPr>
          <p:cNvSpPr>
            <a:spLocks noGrp="1"/>
          </p:cNvSpPr>
          <p:nvPr>
            <p:ph type="sldNum" sz="quarter" idx="12"/>
          </p:nvPr>
        </p:nvSpPr>
        <p:spPr/>
        <p:txBody>
          <a:bodyPr/>
          <a:lstStyle/>
          <a:p>
            <a:fld id="{EC855419-9AA1-024B-A0BD-7BF19EEAC683}" type="slidenum">
              <a:rPr lang="en-US" smtClean="0"/>
              <a:t>16</a:t>
            </a:fld>
            <a:endParaRPr lang="en-US"/>
          </a:p>
        </p:txBody>
      </p:sp>
    </p:spTree>
    <p:extLst>
      <p:ext uri="{BB962C8B-B14F-4D97-AF65-F5344CB8AC3E}">
        <p14:creationId xmlns:p14="http://schemas.microsoft.com/office/powerpoint/2010/main" val="1204940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0CDE469-D98F-4AA1-A08B-546A4953E764}"/>
              </a:ext>
            </a:extLst>
          </p:cNvPr>
          <p:cNvPicPr>
            <a:picLocks noChangeAspect="1"/>
          </p:cNvPicPr>
          <p:nvPr/>
        </p:nvPicPr>
        <p:blipFill>
          <a:blip r:embed="rId2"/>
          <a:srcRect/>
          <a:stretch/>
        </p:blipFill>
        <p:spPr>
          <a:xfrm>
            <a:off x="0" y="0"/>
            <a:ext cx="9144000" cy="6858000"/>
          </a:xfrm>
          <a:prstGeom prst="rect">
            <a:avLst/>
          </a:prstGeom>
        </p:spPr>
      </p:pic>
      <p:sp>
        <p:nvSpPr>
          <p:cNvPr id="5" name="Title 4">
            <a:extLst>
              <a:ext uri="{FF2B5EF4-FFF2-40B4-BE49-F238E27FC236}">
                <a16:creationId xmlns:a16="http://schemas.microsoft.com/office/drawing/2014/main" id="{AA9763BA-343C-4585-922C-380919921FC6}"/>
              </a:ext>
            </a:extLst>
          </p:cNvPr>
          <p:cNvSpPr>
            <a:spLocks noGrp="1"/>
          </p:cNvSpPr>
          <p:nvPr>
            <p:ph type="title"/>
          </p:nvPr>
        </p:nvSpPr>
        <p:spPr/>
        <p:txBody>
          <a:bodyPr>
            <a:normAutofit/>
          </a:bodyPr>
          <a:lstStyle/>
          <a:p>
            <a:r>
              <a:rPr lang="en-US" b="1" dirty="0"/>
              <a:t>Renewable Energy Rate Tariffs</a:t>
            </a:r>
          </a:p>
        </p:txBody>
      </p:sp>
      <p:sp>
        <p:nvSpPr>
          <p:cNvPr id="8" name="Content Placeholder 7">
            <a:extLst>
              <a:ext uri="{FF2B5EF4-FFF2-40B4-BE49-F238E27FC236}">
                <a16:creationId xmlns:a16="http://schemas.microsoft.com/office/drawing/2014/main" id="{7F492B0D-5D62-43E3-9909-F7A1E7A064A9}"/>
              </a:ext>
            </a:extLst>
          </p:cNvPr>
          <p:cNvSpPr>
            <a:spLocks noGrp="1"/>
          </p:cNvSpPr>
          <p:nvPr>
            <p:ph sz="half" idx="1"/>
          </p:nvPr>
        </p:nvSpPr>
        <p:spPr/>
        <p:txBody>
          <a:bodyPr>
            <a:normAutofit/>
          </a:bodyPr>
          <a:lstStyle/>
          <a:p>
            <a:pPr marL="457200" lvl="1" indent="0">
              <a:buNone/>
            </a:pPr>
            <a:r>
              <a:rPr lang="en-US" dirty="0"/>
              <a:t> </a:t>
            </a:r>
          </a:p>
          <a:p>
            <a:endParaRPr lang="en-US" dirty="0"/>
          </a:p>
        </p:txBody>
      </p:sp>
      <p:sp>
        <p:nvSpPr>
          <p:cNvPr id="6" name="Content Placeholder 5">
            <a:extLst>
              <a:ext uri="{FF2B5EF4-FFF2-40B4-BE49-F238E27FC236}">
                <a16:creationId xmlns:a16="http://schemas.microsoft.com/office/drawing/2014/main" id="{C1932978-B8D3-45A6-9536-5DE7DF4DDE4E}"/>
              </a:ext>
            </a:extLst>
          </p:cNvPr>
          <p:cNvSpPr>
            <a:spLocks noGrp="1"/>
          </p:cNvSpPr>
          <p:nvPr>
            <p:ph sz="half" idx="2"/>
          </p:nvPr>
        </p:nvSpPr>
        <p:spPr>
          <a:xfrm>
            <a:off x="609601" y="1419331"/>
            <a:ext cx="7197377" cy="4525963"/>
          </a:xfrm>
        </p:spPr>
        <p:txBody>
          <a:bodyPr>
            <a:normAutofit/>
          </a:bodyPr>
          <a:lstStyle/>
          <a:p>
            <a:r>
              <a:rPr lang="en-US" dirty="0"/>
              <a:t>Residential Services:</a:t>
            </a:r>
          </a:p>
          <a:p>
            <a:pPr lvl="1"/>
            <a:r>
              <a:rPr lang="en-US" sz="2400" dirty="0"/>
              <a:t>DG Energy Export</a:t>
            </a:r>
          </a:p>
          <a:p>
            <a:pPr lvl="1"/>
            <a:r>
              <a:rPr lang="en-US" sz="2400" dirty="0"/>
              <a:t>Exported energy is credited during billing period at applicable export rate</a:t>
            </a:r>
          </a:p>
          <a:p>
            <a:pPr lvl="1"/>
            <a:r>
              <a:rPr lang="en-US" sz="2400" dirty="0"/>
              <a:t>Metering is bi-directional</a:t>
            </a:r>
          </a:p>
          <a:p>
            <a:pPr lvl="1"/>
            <a:r>
              <a:rPr lang="en-US" sz="2400" dirty="0"/>
              <a:t>10-year grandfathering</a:t>
            </a:r>
          </a:p>
          <a:p>
            <a:pPr marL="457200" lvl="1" indent="0">
              <a:buNone/>
            </a:pPr>
            <a:endParaRPr lang="en-US" dirty="0"/>
          </a:p>
        </p:txBody>
      </p:sp>
      <p:sp>
        <p:nvSpPr>
          <p:cNvPr id="3" name="Slide Number Placeholder 2">
            <a:extLst>
              <a:ext uri="{FF2B5EF4-FFF2-40B4-BE49-F238E27FC236}">
                <a16:creationId xmlns:a16="http://schemas.microsoft.com/office/drawing/2014/main" id="{5FD1A2F2-BA58-477A-B409-62D0BD2177F8}"/>
              </a:ext>
            </a:extLst>
          </p:cNvPr>
          <p:cNvSpPr>
            <a:spLocks noGrp="1"/>
          </p:cNvSpPr>
          <p:nvPr>
            <p:ph type="sldNum" sz="quarter" idx="12"/>
          </p:nvPr>
        </p:nvSpPr>
        <p:spPr/>
        <p:txBody>
          <a:bodyPr/>
          <a:lstStyle/>
          <a:p>
            <a:fld id="{EC855419-9AA1-024B-A0BD-7BF19EEAC683}" type="slidenum">
              <a:rPr lang="en-US" smtClean="0"/>
              <a:t>17</a:t>
            </a:fld>
            <a:endParaRPr lang="en-US"/>
          </a:p>
        </p:txBody>
      </p:sp>
      <p:sp>
        <p:nvSpPr>
          <p:cNvPr id="9" name="Content Placeholder 3">
            <a:extLst>
              <a:ext uri="{FF2B5EF4-FFF2-40B4-BE49-F238E27FC236}">
                <a16:creationId xmlns:a16="http://schemas.microsoft.com/office/drawing/2014/main" id="{3D2B184C-BB90-4390-8E6C-BA6D92587EBD}"/>
              </a:ext>
            </a:extLst>
          </p:cNvPr>
          <p:cNvSpPr txBox="1">
            <a:spLocks/>
          </p:cNvSpPr>
          <p:nvPr/>
        </p:nvSpPr>
        <p:spPr>
          <a:xfrm>
            <a:off x="4648199" y="1417638"/>
            <a:ext cx="4038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004F61"/>
                </a:solidFill>
                <a:latin typeface="+mj-lt"/>
                <a:ea typeface="Source Sans Pro" panose="020B0503030403020204" pitchFamily="34" charset="0"/>
                <a:cs typeface="+mn-cs"/>
              </a:defRPr>
            </a:lvl1pPr>
            <a:lvl2pPr marL="742950" indent="-285750" algn="l" defTabSz="457200" rtl="0" eaLnBrk="1" latinLnBrk="0" hangingPunct="1">
              <a:spcBef>
                <a:spcPct val="20000"/>
              </a:spcBef>
              <a:buFont typeface="Arial"/>
              <a:buChar char="–"/>
              <a:defRPr sz="2400" kern="1200">
                <a:solidFill>
                  <a:srgbClr val="004F61"/>
                </a:solidFill>
                <a:latin typeface="+mj-lt"/>
                <a:ea typeface="Source Sans Pro" panose="020B0503030403020204" pitchFamily="34" charset="0"/>
                <a:cs typeface="+mn-cs"/>
              </a:defRPr>
            </a:lvl2pPr>
            <a:lvl3pPr marL="1143000" indent="-228600" algn="l" defTabSz="457200" rtl="0" eaLnBrk="1" latinLnBrk="0" hangingPunct="1">
              <a:spcBef>
                <a:spcPct val="20000"/>
              </a:spcBef>
              <a:buFont typeface="Arial"/>
              <a:buChar char="•"/>
              <a:defRPr sz="2000" kern="1200">
                <a:solidFill>
                  <a:srgbClr val="004F61"/>
                </a:solidFill>
                <a:latin typeface="+mj-lt"/>
                <a:ea typeface="Source Sans Pro" panose="020B0503030403020204" pitchFamily="34" charset="0"/>
                <a:cs typeface="+mn-cs"/>
              </a:defRPr>
            </a:lvl3pPr>
            <a:lvl4pPr marL="1600200" indent="-228600" algn="l" defTabSz="457200" rtl="0" eaLnBrk="1" latinLnBrk="0" hangingPunct="1">
              <a:spcBef>
                <a:spcPct val="20000"/>
              </a:spcBef>
              <a:buFont typeface="Arial"/>
              <a:buChar char="–"/>
              <a:defRPr sz="1800" kern="1200">
                <a:solidFill>
                  <a:srgbClr val="004F61"/>
                </a:solidFill>
                <a:latin typeface="+mj-lt"/>
                <a:ea typeface="Source Sans Pro" panose="020B0503030403020204" pitchFamily="34" charset="0"/>
                <a:cs typeface="+mn-cs"/>
              </a:defRPr>
            </a:lvl4pPr>
            <a:lvl5pPr marL="2057400" indent="-228600" algn="l" defTabSz="457200" rtl="0" eaLnBrk="1" latinLnBrk="0" hangingPunct="1">
              <a:spcBef>
                <a:spcPct val="20000"/>
              </a:spcBef>
              <a:buFont typeface="Arial"/>
              <a:buChar char="»"/>
              <a:defRPr sz="1800" kern="1200">
                <a:solidFill>
                  <a:srgbClr val="004F61"/>
                </a:solidFill>
                <a:latin typeface="+mj-lt"/>
                <a:ea typeface="Source Sans Pro" panose="020B0503030403020204" pitchFamily="34"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endParaRPr lang="en-US" sz="2000" dirty="0"/>
          </a:p>
        </p:txBody>
      </p:sp>
    </p:spTree>
    <p:extLst>
      <p:ext uri="{BB962C8B-B14F-4D97-AF65-F5344CB8AC3E}">
        <p14:creationId xmlns:p14="http://schemas.microsoft.com/office/powerpoint/2010/main" val="2584105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0CDE469-D98F-4AA1-A08B-546A4953E764}"/>
              </a:ext>
            </a:extLst>
          </p:cNvPr>
          <p:cNvPicPr>
            <a:picLocks noChangeAspect="1"/>
          </p:cNvPicPr>
          <p:nvPr/>
        </p:nvPicPr>
        <p:blipFill>
          <a:blip r:embed="rId2"/>
          <a:src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5FD1A2F2-BA58-477A-B409-62D0BD2177F8}"/>
              </a:ext>
            </a:extLst>
          </p:cNvPr>
          <p:cNvSpPr>
            <a:spLocks noGrp="1"/>
          </p:cNvSpPr>
          <p:nvPr>
            <p:ph type="sldNum" sz="quarter" idx="12"/>
          </p:nvPr>
        </p:nvSpPr>
        <p:spPr/>
        <p:txBody>
          <a:bodyPr/>
          <a:lstStyle/>
          <a:p>
            <a:fld id="{EC855419-9AA1-024B-A0BD-7BF19EEAC683}" type="slidenum">
              <a:rPr lang="en-US" smtClean="0"/>
              <a:t>18</a:t>
            </a:fld>
            <a:endParaRPr lang="en-US"/>
          </a:p>
        </p:txBody>
      </p:sp>
      <p:sp>
        <p:nvSpPr>
          <p:cNvPr id="5" name="Title 4">
            <a:extLst>
              <a:ext uri="{FF2B5EF4-FFF2-40B4-BE49-F238E27FC236}">
                <a16:creationId xmlns:a16="http://schemas.microsoft.com/office/drawing/2014/main" id="{AA9763BA-343C-4585-922C-380919921FC6}"/>
              </a:ext>
            </a:extLst>
          </p:cNvPr>
          <p:cNvSpPr>
            <a:spLocks noGrp="1"/>
          </p:cNvSpPr>
          <p:nvPr>
            <p:ph type="title"/>
          </p:nvPr>
        </p:nvSpPr>
        <p:spPr/>
        <p:txBody>
          <a:bodyPr>
            <a:normAutofit fontScale="90000"/>
          </a:bodyPr>
          <a:lstStyle/>
          <a:p>
            <a:r>
              <a:rPr lang="en-US" b="1" dirty="0"/>
              <a:t>Interconnection Application Process</a:t>
            </a:r>
          </a:p>
        </p:txBody>
      </p:sp>
      <p:sp>
        <p:nvSpPr>
          <p:cNvPr id="8" name="Content Placeholder 7">
            <a:extLst>
              <a:ext uri="{FF2B5EF4-FFF2-40B4-BE49-F238E27FC236}">
                <a16:creationId xmlns:a16="http://schemas.microsoft.com/office/drawing/2014/main" id="{7F492B0D-5D62-43E3-9909-F7A1E7A064A9}"/>
              </a:ext>
            </a:extLst>
          </p:cNvPr>
          <p:cNvSpPr>
            <a:spLocks noGrp="1"/>
          </p:cNvSpPr>
          <p:nvPr>
            <p:ph idx="1"/>
          </p:nvPr>
        </p:nvSpPr>
        <p:spPr>
          <a:xfrm>
            <a:off x="457200" y="1485053"/>
            <a:ext cx="8229600" cy="4525963"/>
          </a:xfrm>
        </p:spPr>
        <p:txBody>
          <a:bodyPr>
            <a:normAutofit/>
          </a:bodyPr>
          <a:lstStyle/>
          <a:p>
            <a:pPr>
              <a:buFont typeface="Arial" panose="020B0604020202020204" pitchFamily="34" charset="0"/>
              <a:buChar char="•"/>
            </a:pPr>
            <a:r>
              <a:rPr lang="en-US" sz="2400" dirty="0"/>
              <a:t>An Interconnection Application is required to be submitted to Trico for all interconnections, including:</a:t>
            </a:r>
          </a:p>
          <a:p>
            <a:pPr lvl="1">
              <a:buFont typeface="Courier New" panose="02070309020205020404" pitchFamily="49" charset="0"/>
              <a:buChar char="o"/>
            </a:pPr>
            <a:r>
              <a:rPr lang="en-US" sz="2400" dirty="0"/>
              <a:t>All grid-tied solar systems, self installations, stand-alone battery systems, and second phases to existing systems.</a:t>
            </a:r>
          </a:p>
          <a:p>
            <a:pPr lvl="1">
              <a:buFont typeface="Courier New" panose="02070309020205020404" pitchFamily="49" charset="0"/>
              <a:buChar char="o"/>
            </a:pPr>
            <a:endParaRPr lang="en-US" sz="1050" dirty="0"/>
          </a:p>
          <a:p>
            <a:pPr>
              <a:buFont typeface="Arial" panose="020B0604020202020204" pitchFamily="34" charset="0"/>
              <a:buChar char="•"/>
            </a:pPr>
            <a:r>
              <a:rPr lang="en-US" sz="2400" dirty="0"/>
              <a:t>Application will be submitted electronically by the contractor through the online PowerClerk application portal.</a:t>
            </a:r>
          </a:p>
          <a:p>
            <a:pPr marL="457200" lvl="1" indent="0">
              <a:buNone/>
            </a:pPr>
            <a:r>
              <a:rPr lang="en-US" dirty="0"/>
              <a:t> </a:t>
            </a:r>
          </a:p>
          <a:p>
            <a:endParaRPr lang="en-US" dirty="0"/>
          </a:p>
        </p:txBody>
      </p:sp>
    </p:spTree>
    <p:extLst>
      <p:ext uri="{BB962C8B-B14F-4D97-AF65-F5344CB8AC3E}">
        <p14:creationId xmlns:p14="http://schemas.microsoft.com/office/powerpoint/2010/main" val="1256939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EC9FBC8-48B7-01F9-67A0-92D94B36B5F7}"/>
              </a:ext>
            </a:extLst>
          </p:cNvPr>
          <p:cNvSpPr>
            <a:spLocks noGrp="1"/>
          </p:cNvSpPr>
          <p:nvPr>
            <p:ph type="title"/>
          </p:nvPr>
        </p:nvSpPr>
        <p:spPr>
          <a:xfrm>
            <a:off x="0" y="439812"/>
            <a:ext cx="4201064" cy="339426"/>
          </a:xfrm>
        </p:spPr>
        <p:txBody>
          <a:bodyPr anchor="b">
            <a:noAutofit/>
          </a:bodyPr>
          <a:lstStyle/>
          <a:p>
            <a:r>
              <a:rPr lang="en-US" sz="2400" dirty="0"/>
              <a:t>Processing Timeframes - </a:t>
            </a:r>
            <a:r>
              <a:rPr lang="en-US" sz="2400" dirty="0" err="1"/>
              <a:t>PowerClerk</a:t>
            </a:r>
            <a:endParaRPr lang="en-US" sz="2400" dirty="0"/>
          </a:p>
        </p:txBody>
      </p:sp>
      <p:sp>
        <p:nvSpPr>
          <p:cNvPr id="4" name="Slide Number Placeholder 3">
            <a:extLst>
              <a:ext uri="{FF2B5EF4-FFF2-40B4-BE49-F238E27FC236}">
                <a16:creationId xmlns:a16="http://schemas.microsoft.com/office/drawing/2014/main" id="{DBB27148-484C-4D2D-8D7B-4F285FFBEBC4}"/>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EC855419-9AA1-024B-A0BD-7BF19EEAC683}" type="slidenum">
              <a:rPr lang="en-US" smtClean="0"/>
              <a:pPr>
                <a:spcAft>
                  <a:spcPts val="600"/>
                </a:spcAft>
              </a:pPr>
              <a:t>19</a:t>
            </a:fld>
            <a:endParaRPr lang="en-US"/>
          </a:p>
        </p:txBody>
      </p:sp>
      <p:graphicFrame>
        <p:nvGraphicFramePr>
          <p:cNvPr id="8" name="Content Placeholder 2">
            <a:extLst>
              <a:ext uri="{FF2B5EF4-FFF2-40B4-BE49-F238E27FC236}">
                <a16:creationId xmlns:a16="http://schemas.microsoft.com/office/drawing/2014/main" id="{BD79E950-93B8-8D9D-1E1E-F3B7E4CFA3CA}"/>
              </a:ext>
            </a:extLst>
          </p:cNvPr>
          <p:cNvGraphicFramePr>
            <a:graphicFrameLocks noGrp="1"/>
          </p:cNvGraphicFramePr>
          <p:nvPr>
            <p:ph idx="1"/>
            <p:extLst>
              <p:ext uri="{D42A27DB-BD31-4B8C-83A1-F6EECF244321}">
                <p14:modId xmlns:p14="http://schemas.microsoft.com/office/powerpoint/2010/main" val="773449049"/>
              </p:ext>
            </p:extLst>
          </p:nvPr>
        </p:nvGraphicFramePr>
        <p:xfrm>
          <a:off x="332117" y="434181"/>
          <a:ext cx="8479766" cy="5989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2882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B33B09-2F49-417B-8002-24126CECA6A1}"/>
              </a:ext>
            </a:extLst>
          </p:cNvPr>
          <p:cNvSpPr>
            <a:spLocks noGrp="1"/>
          </p:cNvSpPr>
          <p:nvPr>
            <p:ph type="sldNum" sz="quarter" idx="12"/>
          </p:nvPr>
        </p:nvSpPr>
        <p:spPr/>
        <p:txBody>
          <a:bodyPr/>
          <a:lstStyle/>
          <a:p>
            <a:fld id="{EC855419-9AA1-024B-A0BD-7BF19EEAC683}" type="slidenum">
              <a:rPr lang="en-US" smtClean="0"/>
              <a:t>2</a:t>
            </a:fld>
            <a:endParaRPr lang="en-US"/>
          </a:p>
        </p:txBody>
      </p:sp>
      <p:sp>
        <p:nvSpPr>
          <p:cNvPr id="4" name="Title 3">
            <a:extLst>
              <a:ext uri="{FF2B5EF4-FFF2-40B4-BE49-F238E27FC236}">
                <a16:creationId xmlns:a16="http://schemas.microsoft.com/office/drawing/2014/main" id="{724251E9-1295-422D-89FB-646AA0E95F6E}"/>
              </a:ext>
            </a:extLst>
          </p:cNvPr>
          <p:cNvSpPr>
            <a:spLocks noGrp="1"/>
          </p:cNvSpPr>
          <p:nvPr>
            <p:ph type="title"/>
          </p:nvPr>
        </p:nvSpPr>
        <p:spPr>
          <a:xfrm>
            <a:off x="457200" y="498158"/>
            <a:ext cx="8229600" cy="1143000"/>
          </a:xfrm>
        </p:spPr>
        <p:txBody>
          <a:bodyPr>
            <a:normAutofit fontScale="90000"/>
          </a:bodyPr>
          <a:lstStyle/>
          <a:p>
            <a:br>
              <a:rPr lang="en-US" kern="0" dirty="0">
                <a:solidFill>
                  <a:schemeClr val="accent5">
                    <a:lumMod val="50000"/>
                  </a:schemeClr>
                </a:solidFill>
              </a:rPr>
            </a:br>
            <a:r>
              <a:rPr lang="en-US" sz="5300" kern="0" dirty="0">
                <a:solidFill>
                  <a:schemeClr val="accent5">
                    <a:lumMod val="50000"/>
                  </a:schemeClr>
                </a:solidFill>
              </a:rPr>
              <a:t>Welcome!</a:t>
            </a:r>
            <a:br>
              <a:rPr lang="en-US" kern="0" dirty="0">
                <a:solidFill>
                  <a:schemeClr val="accent5">
                    <a:lumMod val="50000"/>
                  </a:schemeClr>
                </a:solidFill>
              </a:rPr>
            </a:br>
            <a:endParaRPr lang="en-US" dirty="0"/>
          </a:p>
        </p:txBody>
      </p:sp>
      <p:sp>
        <p:nvSpPr>
          <p:cNvPr id="6" name="Content Placeholder 5">
            <a:extLst>
              <a:ext uri="{FF2B5EF4-FFF2-40B4-BE49-F238E27FC236}">
                <a16:creationId xmlns:a16="http://schemas.microsoft.com/office/drawing/2014/main" id="{60419C63-998D-4E7C-8D27-33DE3FA3E184}"/>
              </a:ext>
            </a:extLst>
          </p:cNvPr>
          <p:cNvSpPr>
            <a:spLocks noGrp="1"/>
          </p:cNvSpPr>
          <p:nvPr>
            <p:ph idx="1"/>
          </p:nvPr>
        </p:nvSpPr>
        <p:spPr>
          <a:xfrm>
            <a:off x="457200" y="2426547"/>
            <a:ext cx="8229600" cy="4525963"/>
          </a:xfrm>
        </p:spPr>
        <p:txBody>
          <a:bodyPr/>
          <a:lstStyle/>
          <a:p>
            <a:pPr marL="0" indent="0" algn="ctr">
              <a:buNone/>
            </a:pPr>
            <a:r>
              <a:rPr lang="en-US" sz="4800" b="1" dirty="0">
                <a:solidFill>
                  <a:schemeClr val="accent5">
                    <a:lumMod val="50000"/>
                  </a:schemeClr>
                </a:solidFill>
              </a:rPr>
              <a:t>Chelsea Mead</a:t>
            </a:r>
          </a:p>
          <a:p>
            <a:pPr marL="0" indent="0" algn="ctr">
              <a:buNone/>
            </a:pPr>
            <a:r>
              <a:rPr lang="en-US" sz="3200" dirty="0">
                <a:solidFill>
                  <a:schemeClr val="accent5">
                    <a:lumMod val="50000"/>
                  </a:schemeClr>
                </a:solidFill>
              </a:rPr>
              <a:t>Senior Renewable Resources &amp; Energy Efficiency Specialist</a:t>
            </a:r>
          </a:p>
          <a:p>
            <a:pPr marL="0" indent="0" algn="ctr">
              <a:buNone/>
            </a:pPr>
            <a:r>
              <a:rPr lang="en-US" dirty="0">
                <a:solidFill>
                  <a:schemeClr val="accent5">
                    <a:lumMod val="50000"/>
                  </a:schemeClr>
                </a:solidFill>
              </a:rPr>
              <a:t>520-744-2944 ext. 1524</a:t>
            </a:r>
            <a:endParaRPr lang="en-US" sz="4800" dirty="0">
              <a:solidFill>
                <a:schemeClr val="accent5">
                  <a:lumMod val="50000"/>
                </a:schemeClr>
              </a:solidFill>
            </a:endParaRP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6B8FB-1029-4ABC-B59E-E8E039A936EC}"/>
              </a:ext>
            </a:extLst>
          </p:cNvPr>
          <p:cNvSpPr>
            <a:spLocks noGrp="1"/>
          </p:cNvSpPr>
          <p:nvPr>
            <p:ph type="title"/>
          </p:nvPr>
        </p:nvSpPr>
        <p:spPr/>
        <p:txBody>
          <a:bodyPr/>
          <a:lstStyle/>
          <a:p>
            <a:r>
              <a:rPr lang="en-US" dirty="0"/>
              <a:t>Application Documentation</a:t>
            </a:r>
          </a:p>
        </p:txBody>
      </p:sp>
      <p:sp>
        <p:nvSpPr>
          <p:cNvPr id="3" name="Content Placeholder 2">
            <a:extLst>
              <a:ext uri="{FF2B5EF4-FFF2-40B4-BE49-F238E27FC236}">
                <a16:creationId xmlns:a16="http://schemas.microsoft.com/office/drawing/2014/main" id="{E2A86CB4-120E-4477-84C6-F611FAFD3932}"/>
              </a:ext>
            </a:extLst>
          </p:cNvPr>
          <p:cNvSpPr>
            <a:spLocks noGrp="1"/>
          </p:cNvSpPr>
          <p:nvPr>
            <p:ph sz="half" idx="1"/>
          </p:nvPr>
        </p:nvSpPr>
        <p:spPr/>
        <p:txBody>
          <a:bodyPr/>
          <a:lstStyle/>
          <a:p>
            <a:r>
              <a:rPr lang="en-US" dirty="0"/>
              <a:t>Contractor Supplied:</a:t>
            </a:r>
          </a:p>
          <a:p>
            <a:pPr lvl="1">
              <a:buFont typeface="Courier New" panose="02070309020205020404" pitchFamily="49" charset="0"/>
              <a:buChar char="o"/>
            </a:pPr>
            <a:r>
              <a:rPr lang="en-US" dirty="0"/>
              <a:t>Required Jurisdiction Permitting</a:t>
            </a:r>
          </a:p>
          <a:p>
            <a:pPr lvl="1">
              <a:buFont typeface="Courier New" panose="02070309020205020404" pitchFamily="49" charset="0"/>
              <a:buChar char="o"/>
            </a:pPr>
            <a:r>
              <a:rPr lang="en-US" dirty="0"/>
              <a:t>Field Photos</a:t>
            </a:r>
          </a:p>
          <a:p>
            <a:pPr lvl="1">
              <a:buFont typeface="Courier New" panose="02070309020205020404" pitchFamily="49" charset="0"/>
              <a:buChar char="o"/>
            </a:pPr>
            <a:r>
              <a:rPr lang="en-US" dirty="0"/>
              <a:t>Engineered Plan Set</a:t>
            </a:r>
          </a:p>
          <a:p>
            <a:pPr lvl="1">
              <a:buFont typeface="Courier New" panose="02070309020205020404" pitchFamily="49" charset="0"/>
              <a:buChar char="o"/>
            </a:pPr>
            <a:r>
              <a:rPr lang="en-US" dirty="0"/>
              <a:t>System Quote </a:t>
            </a:r>
          </a:p>
        </p:txBody>
      </p:sp>
      <p:sp>
        <p:nvSpPr>
          <p:cNvPr id="4" name="Content Placeholder 3">
            <a:extLst>
              <a:ext uri="{FF2B5EF4-FFF2-40B4-BE49-F238E27FC236}">
                <a16:creationId xmlns:a16="http://schemas.microsoft.com/office/drawing/2014/main" id="{0AC9A8F6-07EE-44B5-9906-8561ED54362D}"/>
              </a:ext>
            </a:extLst>
          </p:cNvPr>
          <p:cNvSpPr>
            <a:spLocks noGrp="1"/>
          </p:cNvSpPr>
          <p:nvPr>
            <p:ph sz="half" idx="2"/>
          </p:nvPr>
        </p:nvSpPr>
        <p:spPr/>
        <p:txBody>
          <a:bodyPr/>
          <a:lstStyle/>
          <a:p>
            <a:r>
              <a:rPr lang="en-US" dirty="0"/>
              <a:t>Member Supplied:</a:t>
            </a:r>
          </a:p>
          <a:p>
            <a:pPr lvl="1">
              <a:buFont typeface="Courier New" panose="02070309020205020404" pitchFamily="49" charset="0"/>
              <a:buChar char="o"/>
            </a:pPr>
            <a:r>
              <a:rPr lang="en-US" dirty="0"/>
              <a:t>Executed Tariff Application</a:t>
            </a:r>
          </a:p>
          <a:p>
            <a:pPr lvl="1">
              <a:buFont typeface="Courier New" panose="02070309020205020404" pitchFamily="49" charset="0"/>
              <a:buChar char="o"/>
            </a:pPr>
            <a:r>
              <a:rPr lang="en-US" dirty="0"/>
              <a:t>Executed Terms and Conditions</a:t>
            </a:r>
          </a:p>
        </p:txBody>
      </p:sp>
      <p:sp>
        <p:nvSpPr>
          <p:cNvPr id="5" name="Slide Number Placeholder 4">
            <a:extLst>
              <a:ext uri="{FF2B5EF4-FFF2-40B4-BE49-F238E27FC236}">
                <a16:creationId xmlns:a16="http://schemas.microsoft.com/office/drawing/2014/main" id="{793E498C-B069-4E3B-B7D8-24D0484CE90F}"/>
              </a:ext>
            </a:extLst>
          </p:cNvPr>
          <p:cNvSpPr>
            <a:spLocks noGrp="1"/>
          </p:cNvSpPr>
          <p:nvPr>
            <p:ph type="sldNum" sz="quarter" idx="12"/>
          </p:nvPr>
        </p:nvSpPr>
        <p:spPr/>
        <p:txBody>
          <a:bodyPr/>
          <a:lstStyle/>
          <a:p>
            <a:fld id="{EC855419-9AA1-024B-A0BD-7BF19EEAC683}" type="slidenum">
              <a:rPr lang="en-US" smtClean="0"/>
              <a:t>20</a:t>
            </a:fld>
            <a:endParaRPr lang="en-US"/>
          </a:p>
        </p:txBody>
      </p:sp>
    </p:spTree>
    <p:extLst>
      <p:ext uri="{BB962C8B-B14F-4D97-AF65-F5344CB8AC3E}">
        <p14:creationId xmlns:p14="http://schemas.microsoft.com/office/powerpoint/2010/main" val="1955193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0F1B-B658-4974-8F19-3E3D6142E455}"/>
              </a:ext>
            </a:extLst>
          </p:cNvPr>
          <p:cNvSpPr>
            <a:spLocks noGrp="1"/>
          </p:cNvSpPr>
          <p:nvPr>
            <p:ph type="title"/>
          </p:nvPr>
        </p:nvSpPr>
        <p:spPr>
          <a:xfrm>
            <a:off x="457200" y="274638"/>
            <a:ext cx="8229600" cy="1143000"/>
          </a:xfrm>
        </p:spPr>
        <p:txBody>
          <a:bodyPr anchor="ctr">
            <a:normAutofit/>
          </a:bodyPr>
          <a:lstStyle/>
          <a:p>
            <a:r>
              <a:rPr lang="en-US" dirty="0"/>
              <a:t>Application Submitted</a:t>
            </a:r>
          </a:p>
        </p:txBody>
      </p:sp>
      <p:sp>
        <p:nvSpPr>
          <p:cNvPr id="5" name="Slide Number Placeholder 4">
            <a:extLst>
              <a:ext uri="{FF2B5EF4-FFF2-40B4-BE49-F238E27FC236}">
                <a16:creationId xmlns:a16="http://schemas.microsoft.com/office/drawing/2014/main" id="{B98E31D6-8C51-459D-8660-A055226F056E}"/>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EC855419-9AA1-024B-A0BD-7BF19EEAC683}" type="slidenum">
              <a:rPr lang="en-US" smtClean="0"/>
              <a:pPr>
                <a:spcAft>
                  <a:spcPts val="600"/>
                </a:spcAft>
              </a:pPr>
              <a:t>21</a:t>
            </a:fld>
            <a:endParaRPr lang="en-US"/>
          </a:p>
        </p:txBody>
      </p:sp>
      <p:graphicFrame>
        <p:nvGraphicFramePr>
          <p:cNvPr id="9" name="Content Placeholder 2">
            <a:extLst>
              <a:ext uri="{FF2B5EF4-FFF2-40B4-BE49-F238E27FC236}">
                <a16:creationId xmlns:a16="http://schemas.microsoft.com/office/drawing/2014/main" id="{9D6CEE17-F332-E6C6-49DF-FF86B9241CD8}"/>
              </a:ext>
            </a:extLst>
          </p:cNvPr>
          <p:cNvGraphicFramePr>
            <a:graphicFrameLocks noGrp="1"/>
          </p:cNvGraphicFramePr>
          <p:nvPr>
            <p:ph sz="half" idx="1"/>
            <p:extLst>
              <p:ext uri="{D42A27DB-BD31-4B8C-83A1-F6EECF244321}">
                <p14:modId xmlns:p14="http://schemas.microsoft.com/office/powerpoint/2010/main" val="1149911145"/>
              </p:ext>
            </p:extLst>
          </p:nvPr>
        </p:nvGraphicFramePr>
        <p:xfrm>
          <a:off x="1147313" y="1417638"/>
          <a:ext cx="6849374" cy="54217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9496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0F1B-B658-4974-8F19-3E3D6142E455}"/>
              </a:ext>
            </a:extLst>
          </p:cNvPr>
          <p:cNvSpPr>
            <a:spLocks noGrp="1"/>
          </p:cNvSpPr>
          <p:nvPr>
            <p:ph type="title"/>
          </p:nvPr>
        </p:nvSpPr>
        <p:spPr/>
        <p:txBody>
          <a:bodyPr/>
          <a:lstStyle/>
          <a:p>
            <a:r>
              <a:rPr lang="en-US" dirty="0"/>
              <a:t>System Installed</a:t>
            </a:r>
          </a:p>
        </p:txBody>
      </p:sp>
      <p:sp>
        <p:nvSpPr>
          <p:cNvPr id="3" name="Content Placeholder 2">
            <a:extLst>
              <a:ext uri="{FF2B5EF4-FFF2-40B4-BE49-F238E27FC236}">
                <a16:creationId xmlns:a16="http://schemas.microsoft.com/office/drawing/2014/main" id="{F8550752-5937-4B51-97E0-A9A7F32DE9D3}"/>
              </a:ext>
            </a:extLst>
          </p:cNvPr>
          <p:cNvSpPr>
            <a:spLocks noGrp="1"/>
          </p:cNvSpPr>
          <p:nvPr>
            <p:ph sz="half" idx="1"/>
          </p:nvPr>
        </p:nvSpPr>
        <p:spPr>
          <a:xfrm>
            <a:off x="457200" y="1412558"/>
            <a:ext cx="8229600" cy="4525963"/>
          </a:xfrm>
        </p:spPr>
        <p:txBody>
          <a:bodyPr/>
          <a:lstStyle/>
          <a:p>
            <a:r>
              <a:rPr lang="en-US" dirty="0"/>
              <a:t>Contractor will contact jurisdiction to schedule inspection. </a:t>
            </a:r>
            <a:r>
              <a:rPr lang="en-US" b="1" dirty="0"/>
              <a:t>Inspection must pass prior to Trico’s final inspection.</a:t>
            </a:r>
          </a:p>
          <a:p>
            <a:endParaRPr lang="en-US" sz="1050" dirty="0"/>
          </a:p>
          <a:p>
            <a:r>
              <a:rPr lang="en-US" dirty="0"/>
              <a:t>Contractor will request Trico’s final inspection by providing the following:</a:t>
            </a:r>
          </a:p>
          <a:p>
            <a:pPr lvl="1">
              <a:buFont typeface="Courier New" panose="02070309020205020404" pitchFamily="49" charset="0"/>
              <a:buChar char="o"/>
            </a:pPr>
            <a:r>
              <a:rPr lang="en-US" sz="2000" dirty="0"/>
              <a:t>Jurisdiction Inspection Clearance</a:t>
            </a:r>
          </a:p>
          <a:p>
            <a:pPr lvl="1">
              <a:buFont typeface="Courier New" panose="02070309020205020404" pitchFamily="49" charset="0"/>
              <a:buChar char="o"/>
            </a:pPr>
            <a:r>
              <a:rPr lang="en-US" sz="2000" dirty="0"/>
              <a:t>Final Building Permit</a:t>
            </a:r>
          </a:p>
          <a:p>
            <a:pPr lvl="1">
              <a:buFont typeface="Courier New" panose="02070309020205020404" pitchFamily="49" charset="0"/>
              <a:buChar char="o"/>
            </a:pPr>
            <a:r>
              <a:rPr lang="en-US" sz="2000" dirty="0"/>
              <a:t>Final Plan Set (including any revisions)</a:t>
            </a:r>
          </a:p>
          <a:p>
            <a:pPr marL="457200" lvl="1" indent="0">
              <a:buNone/>
            </a:pPr>
            <a:endParaRPr lang="en-US" dirty="0"/>
          </a:p>
          <a:p>
            <a:endParaRPr lang="en-US" dirty="0"/>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B98E31D6-8C51-459D-8660-A055226F056E}"/>
              </a:ext>
            </a:extLst>
          </p:cNvPr>
          <p:cNvSpPr>
            <a:spLocks noGrp="1"/>
          </p:cNvSpPr>
          <p:nvPr>
            <p:ph type="sldNum" sz="quarter" idx="12"/>
          </p:nvPr>
        </p:nvSpPr>
        <p:spPr/>
        <p:txBody>
          <a:bodyPr/>
          <a:lstStyle/>
          <a:p>
            <a:fld id="{EC855419-9AA1-024B-A0BD-7BF19EEAC683}" type="slidenum">
              <a:rPr lang="en-US" smtClean="0"/>
              <a:t>22</a:t>
            </a:fld>
            <a:endParaRPr lang="en-US"/>
          </a:p>
        </p:txBody>
      </p:sp>
    </p:spTree>
    <p:extLst>
      <p:ext uri="{BB962C8B-B14F-4D97-AF65-F5344CB8AC3E}">
        <p14:creationId xmlns:p14="http://schemas.microsoft.com/office/powerpoint/2010/main" val="2798005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0F1B-B658-4974-8F19-3E3D6142E455}"/>
              </a:ext>
            </a:extLst>
          </p:cNvPr>
          <p:cNvSpPr>
            <a:spLocks noGrp="1"/>
          </p:cNvSpPr>
          <p:nvPr>
            <p:ph type="title"/>
          </p:nvPr>
        </p:nvSpPr>
        <p:spPr/>
        <p:txBody>
          <a:bodyPr/>
          <a:lstStyle/>
          <a:p>
            <a:r>
              <a:rPr lang="en-US" dirty="0"/>
              <a:t>Trico Final Inspection</a:t>
            </a:r>
          </a:p>
        </p:txBody>
      </p:sp>
      <p:sp>
        <p:nvSpPr>
          <p:cNvPr id="3" name="Content Placeholder 2">
            <a:extLst>
              <a:ext uri="{FF2B5EF4-FFF2-40B4-BE49-F238E27FC236}">
                <a16:creationId xmlns:a16="http://schemas.microsoft.com/office/drawing/2014/main" id="{F8550752-5937-4B51-97E0-A9A7F32DE9D3}"/>
              </a:ext>
            </a:extLst>
          </p:cNvPr>
          <p:cNvSpPr>
            <a:spLocks noGrp="1"/>
          </p:cNvSpPr>
          <p:nvPr>
            <p:ph sz="half" idx="1"/>
          </p:nvPr>
        </p:nvSpPr>
        <p:spPr>
          <a:xfrm>
            <a:off x="457200" y="1453198"/>
            <a:ext cx="8229600" cy="4525963"/>
          </a:xfrm>
        </p:spPr>
        <p:txBody>
          <a:bodyPr>
            <a:normAutofit fontScale="92500"/>
          </a:bodyPr>
          <a:lstStyle/>
          <a:p>
            <a:r>
              <a:rPr lang="en-US" dirty="0"/>
              <a:t>Meter technician will perform inspection based on the following criteria.</a:t>
            </a:r>
          </a:p>
          <a:p>
            <a:pPr lvl="1">
              <a:buFont typeface="Courier New" panose="02070309020205020404" pitchFamily="49" charset="0"/>
              <a:buChar char="o"/>
            </a:pPr>
            <a:r>
              <a:rPr lang="en-US" dirty="0"/>
              <a:t>System installed per approved plan set</a:t>
            </a:r>
          </a:p>
          <a:p>
            <a:pPr lvl="1">
              <a:buFont typeface="Courier New" panose="02070309020205020404" pitchFamily="49" charset="0"/>
              <a:buChar char="o"/>
            </a:pPr>
            <a:r>
              <a:rPr lang="en-US" dirty="0"/>
              <a:t>System Meets Trico Interconnection Requirements</a:t>
            </a:r>
          </a:p>
          <a:p>
            <a:pPr lvl="1">
              <a:buFont typeface="Courier New" panose="02070309020205020404" pitchFamily="49" charset="0"/>
              <a:buChar char="o"/>
            </a:pPr>
            <a:r>
              <a:rPr lang="en-US" dirty="0"/>
              <a:t>All equipment is operating safely and correctly</a:t>
            </a:r>
          </a:p>
          <a:p>
            <a:r>
              <a:rPr lang="en-US" dirty="0"/>
              <a:t>Trico will perform meter change and installation on site at time of passed inspection. </a:t>
            </a:r>
          </a:p>
          <a:p>
            <a:r>
              <a:rPr lang="en-US" dirty="0"/>
              <a:t>The formal Permission to Operate will be provided after approved inspection for member and contractor records and will be dated with the inspection date. </a:t>
            </a:r>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B98E31D6-8C51-459D-8660-A055226F056E}"/>
              </a:ext>
            </a:extLst>
          </p:cNvPr>
          <p:cNvSpPr>
            <a:spLocks noGrp="1"/>
          </p:cNvSpPr>
          <p:nvPr>
            <p:ph type="sldNum" sz="quarter" idx="12"/>
          </p:nvPr>
        </p:nvSpPr>
        <p:spPr/>
        <p:txBody>
          <a:bodyPr/>
          <a:lstStyle/>
          <a:p>
            <a:fld id="{EC855419-9AA1-024B-A0BD-7BF19EEAC683}" type="slidenum">
              <a:rPr lang="en-US" smtClean="0"/>
              <a:t>23</a:t>
            </a:fld>
            <a:endParaRPr lang="en-US"/>
          </a:p>
        </p:txBody>
      </p:sp>
    </p:spTree>
    <p:extLst>
      <p:ext uri="{BB962C8B-B14F-4D97-AF65-F5344CB8AC3E}">
        <p14:creationId xmlns:p14="http://schemas.microsoft.com/office/powerpoint/2010/main" val="4247583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F5C391-1048-4139-4C32-94FB7DE8A568}"/>
              </a:ext>
            </a:extLst>
          </p:cNvPr>
          <p:cNvSpPr>
            <a:spLocks noGrp="1"/>
          </p:cNvSpPr>
          <p:nvPr>
            <p:ph type="sldNum" sz="quarter" idx="12"/>
          </p:nvPr>
        </p:nvSpPr>
        <p:spPr/>
        <p:txBody>
          <a:bodyPr/>
          <a:lstStyle/>
          <a:p>
            <a:fld id="{EC855419-9AA1-024B-A0BD-7BF19EEAC683}" type="slidenum">
              <a:rPr lang="en-US" smtClean="0"/>
              <a:t>24</a:t>
            </a:fld>
            <a:endParaRPr lang="en-US"/>
          </a:p>
        </p:txBody>
      </p:sp>
      <p:pic>
        <p:nvPicPr>
          <p:cNvPr id="7" name="Picture 6">
            <a:extLst>
              <a:ext uri="{FF2B5EF4-FFF2-40B4-BE49-F238E27FC236}">
                <a16:creationId xmlns:a16="http://schemas.microsoft.com/office/drawing/2014/main" id="{6DD0A994-99B3-E5C7-B70F-8391D463106E}"/>
              </a:ext>
            </a:extLst>
          </p:cNvPr>
          <p:cNvPicPr>
            <a:picLocks noChangeAspect="1"/>
          </p:cNvPicPr>
          <p:nvPr/>
        </p:nvPicPr>
        <p:blipFill>
          <a:blip r:embed="rId2"/>
          <a:stretch>
            <a:fillRect/>
          </a:stretch>
        </p:blipFill>
        <p:spPr>
          <a:xfrm>
            <a:off x="147020" y="37626"/>
            <a:ext cx="8849960" cy="6782747"/>
          </a:xfrm>
          <a:prstGeom prst="rect">
            <a:avLst/>
          </a:prstGeom>
        </p:spPr>
      </p:pic>
    </p:spTree>
    <p:extLst>
      <p:ext uri="{BB962C8B-B14F-4D97-AF65-F5344CB8AC3E}">
        <p14:creationId xmlns:p14="http://schemas.microsoft.com/office/powerpoint/2010/main" val="2727937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49BCE9-B3EE-6226-4CAB-9DD0A53B3054}"/>
              </a:ext>
            </a:extLst>
          </p:cNvPr>
          <p:cNvSpPr>
            <a:spLocks noGrp="1"/>
          </p:cNvSpPr>
          <p:nvPr>
            <p:ph type="sldNum" sz="quarter" idx="12"/>
          </p:nvPr>
        </p:nvSpPr>
        <p:spPr/>
        <p:txBody>
          <a:bodyPr/>
          <a:lstStyle/>
          <a:p>
            <a:fld id="{EC855419-9AA1-024B-A0BD-7BF19EEAC683}" type="slidenum">
              <a:rPr lang="en-US" smtClean="0"/>
              <a:t>25</a:t>
            </a:fld>
            <a:endParaRPr lang="en-US"/>
          </a:p>
        </p:txBody>
      </p:sp>
      <p:pic>
        <p:nvPicPr>
          <p:cNvPr id="5" name="Picture 4">
            <a:extLst>
              <a:ext uri="{FF2B5EF4-FFF2-40B4-BE49-F238E27FC236}">
                <a16:creationId xmlns:a16="http://schemas.microsoft.com/office/drawing/2014/main" id="{C06C6C2F-1CAC-6247-4118-9B8F6F8B32F5}"/>
              </a:ext>
            </a:extLst>
          </p:cNvPr>
          <p:cNvPicPr>
            <a:picLocks noChangeAspect="1"/>
          </p:cNvPicPr>
          <p:nvPr/>
        </p:nvPicPr>
        <p:blipFill>
          <a:blip r:embed="rId2"/>
          <a:stretch>
            <a:fillRect/>
          </a:stretch>
        </p:blipFill>
        <p:spPr>
          <a:xfrm>
            <a:off x="142257" y="2786704"/>
            <a:ext cx="8859486" cy="1686160"/>
          </a:xfrm>
          <a:prstGeom prst="rect">
            <a:avLst/>
          </a:prstGeom>
        </p:spPr>
      </p:pic>
      <p:sp>
        <p:nvSpPr>
          <p:cNvPr id="6" name="Arrow: Left-Up 5">
            <a:extLst>
              <a:ext uri="{FF2B5EF4-FFF2-40B4-BE49-F238E27FC236}">
                <a16:creationId xmlns:a16="http://schemas.microsoft.com/office/drawing/2014/main" id="{88BE8F32-F04A-0549-67A3-A3174E766EC8}"/>
              </a:ext>
            </a:extLst>
          </p:cNvPr>
          <p:cNvSpPr/>
          <p:nvPr/>
        </p:nvSpPr>
        <p:spPr>
          <a:xfrm flipH="1">
            <a:off x="4356339" y="3081368"/>
            <a:ext cx="146649" cy="336994"/>
          </a:xfrm>
          <a:prstGeom prst="lef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E7671B9-5A6E-252B-F9AE-159D147130E3}"/>
              </a:ext>
            </a:extLst>
          </p:cNvPr>
          <p:cNvSpPr txBox="1"/>
          <p:nvPr/>
        </p:nvSpPr>
        <p:spPr>
          <a:xfrm>
            <a:off x="1915066" y="2004454"/>
            <a:ext cx="3157267" cy="938719"/>
          </a:xfrm>
          <a:prstGeom prst="rect">
            <a:avLst/>
          </a:prstGeom>
          <a:solidFill>
            <a:srgbClr val="FF9900"/>
          </a:solidFill>
        </p:spPr>
        <p:txBody>
          <a:bodyPr wrap="square" rtlCol="0">
            <a:spAutoFit/>
          </a:bodyPr>
          <a:lstStyle/>
          <a:p>
            <a:pPr marL="285750" indent="-285750">
              <a:buFont typeface="Arial" panose="020B0604020202020204" pitchFamily="34" charset="0"/>
              <a:buChar char="•"/>
            </a:pPr>
            <a:r>
              <a:rPr lang="en-US" sz="1100" dirty="0"/>
              <a:t>Is this number increasing since going solar?</a:t>
            </a:r>
          </a:p>
          <a:p>
            <a:pPr marL="285750" indent="-285750">
              <a:buFont typeface="Arial" panose="020B0604020202020204" pitchFamily="34" charset="0"/>
              <a:buChar char="•"/>
            </a:pPr>
            <a:r>
              <a:rPr lang="en-US" sz="1100" dirty="0"/>
              <a:t>Is this number significantly higher than last year?</a:t>
            </a:r>
          </a:p>
          <a:p>
            <a:pPr marL="285750" indent="-285750">
              <a:buFont typeface="Arial" panose="020B0604020202020204" pitchFamily="34" charset="0"/>
              <a:buChar char="•"/>
            </a:pPr>
            <a:r>
              <a:rPr lang="en-US" sz="1100" dirty="0"/>
              <a:t>Is this number significantly higher than my solar generation?</a:t>
            </a:r>
            <a:endParaRPr lang="en-US" dirty="0"/>
          </a:p>
        </p:txBody>
      </p:sp>
      <p:sp>
        <p:nvSpPr>
          <p:cNvPr id="8" name="TextBox 7">
            <a:extLst>
              <a:ext uri="{FF2B5EF4-FFF2-40B4-BE49-F238E27FC236}">
                <a16:creationId xmlns:a16="http://schemas.microsoft.com/office/drawing/2014/main" id="{80BE6D74-24D2-F6E8-79A5-D7DB61AAA9E4}"/>
              </a:ext>
            </a:extLst>
          </p:cNvPr>
          <p:cNvSpPr txBox="1"/>
          <p:nvPr/>
        </p:nvSpPr>
        <p:spPr>
          <a:xfrm>
            <a:off x="5287993" y="1158069"/>
            <a:ext cx="1276709" cy="1785104"/>
          </a:xfrm>
          <a:prstGeom prst="rect">
            <a:avLst/>
          </a:prstGeom>
          <a:solidFill>
            <a:srgbClr val="FF9900"/>
          </a:solidFill>
        </p:spPr>
        <p:txBody>
          <a:bodyPr wrap="square" rtlCol="0">
            <a:spAutoFit/>
          </a:bodyPr>
          <a:lstStyle/>
          <a:p>
            <a:pPr marL="285750" indent="-285750">
              <a:buFont typeface="Arial" panose="020B0604020202020204" pitchFamily="34" charset="0"/>
              <a:buChar char="•"/>
            </a:pPr>
            <a:r>
              <a:rPr lang="en-US" sz="1100" dirty="0"/>
              <a:t>Is this number consistent?</a:t>
            </a:r>
          </a:p>
          <a:p>
            <a:pPr marL="285750" indent="-285750">
              <a:buFont typeface="Arial" panose="020B0604020202020204" pitchFamily="34" charset="0"/>
              <a:buChar char="•"/>
            </a:pPr>
            <a:r>
              <a:rPr lang="en-US" sz="1100" dirty="0"/>
              <a:t>Is this number reporting zero?</a:t>
            </a:r>
          </a:p>
          <a:p>
            <a:pPr marL="285750" indent="-285750">
              <a:buFont typeface="Arial" panose="020B0604020202020204" pitchFamily="34" charset="0"/>
              <a:buChar char="•"/>
            </a:pPr>
            <a:r>
              <a:rPr lang="en-US" sz="1100" dirty="0"/>
              <a:t>Is this number in line with your performance guarantee?</a:t>
            </a:r>
          </a:p>
        </p:txBody>
      </p:sp>
      <p:sp>
        <p:nvSpPr>
          <p:cNvPr id="9" name="Arrow: Left-Up 8">
            <a:extLst>
              <a:ext uri="{FF2B5EF4-FFF2-40B4-BE49-F238E27FC236}">
                <a16:creationId xmlns:a16="http://schemas.microsoft.com/office/drawing/2014/main" id="{917C185F-6F22-0ED8-3523-7F360D8AA236}"/>
              </a:ext>
            </a:extLst>
          </p:cNvPr>
          <p:cNvSpPr/>
          <p:nvPr/>
        </p:nvSpPr>
        <p:spPr>
          <a:xfrm>
            <a:off x="6219646" y="3004122"/>
            <a:ext cx="146649" cy="414240"/>
          </a:xfrm>
          <a:prstGeom prst="lef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F21ABA4-B736-685F-0A3D-92688DD573D9}"/>
              </a:ext>
            </a:extLst>
          </p:cNvPr>
          <p:cNvSpPr txBox="1"/>
          <p:nvPr/>
        </p:nvSpPr>
        <p:spPr>
          <a:xfrm>
            <a:off x="7643005" y="2272722"/>
            <a:ext cx="1276709" cy="769441"/>
          </a:xfrm>
          <a:prstGeom prst="rect">
            <a:avLst/>
          </a:prstGeom>
          <a:solidFill>
            <a:srgbClr val="FF9900"/>
          </a:solidFill>
        </p:spPr>
        <p:txBody>
          <a:bodyPr wrap="square" rtlCol="0">
            <a:spAutoFit/>
          </a:bodyPr>
          <a:lstStyle/>
          <a:p>
            <a:r>
              <a:rPr lang="en-US" sz="1100" dirty="0"/>
              <a:t>Is a large portion of my solar generation being sent back to Trico?</a:t>
            </a:r>
          </a:p>
        </p:txBody>
      </p:sp>
      <p:sp>
        <p:nvSpPr>
          <p:cNvPr id="11" name="Arrow: Left-Up 10">
            <a:extLst>
              <a:ext uri="{FF2B5EF4-FFF2-40B4-BE49-F238E27FC236}">
                <a16:creationId xmlns:a16="http://schemas.microsoft.com/office/drawing/2014/main" id="{684C86DD-B4DC-CB13-5F31-BF9D1EE574F2}"/>
              </a:ext>
            </a:extLst>
          </p:cNvPr>
          <p:cNvSpPr/>
          <p:nvPr/>
        </p:nvSpPr>
        <p:spPr>
          <a:xfrm>
            <a:off x="8428010" y="3103112"/>
            <a:ext cx="138022" cy="306519"/>
          </a:xfrm>
          <a:prstGeom prst="lef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498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DCF1F-C98C-FC35-0381-437DDFF3821E}"/>
              </a:ext>
            </a:extLst>
          </p:cNvPr>
          <p:cNvSpPr>
            <a:spLocks noGrp="1"/>
          </p:cNvSpPr>
          <p:nvPr>
            <p:ph type="title"/>
          </p:nvPr>
        </p:nvSpPr>
        <p:spPr/>
        <p:txBody>
          <a:bodyPr/>
          <a:lstStyle/>
          <a:p>
            <a:r>
              <a:rPr lang="en-US" dirty="0"/>
              <a:t>The Solar Lifestyle </a:t>
            </a:r>
          </a:p>
        </p:txBody>
      </p:sp>
      <p:sp>
        <p:nvSpPr>
          <p:cNvPr id="3" name="Content Placeholder 2">
            <a:extLst>
              <a:ext uri="{FF2B5EF4-FFF2-40B4-BE49-F238E27FC236}">
                <a16:creationId xmlns:a16="http://schemas.microsoft.com/office/drawing/2014/main" id="{6A3B696D-386D-718F-0B1C-5849EEB0E65B}"/>
              </a:ext>
            </a:extLst>
          </p:cNvPr>
          <p:cNvSpPr>
            <a:spLocks noGrp="1"/>
          </p:cNvSpPr>
          <p:nvPr>
            <p:ph idx="1"/>
          </p:nvPr>
        </p:nvSpPr>
        <p:spPr/>
        <p:txBody>
          <a:bodyPr/>
          <a:lstStyle/>
          <a:p>
            <a:r>
              <a:rPr lang="en-US" dirty="0"/>
              <a:t>Time of day and usage</a:t>
            </a:r>
          </a:p>
          <a:p>
            <a:pPr lvl="1"/>
            <a:r>
              <a:rPr lang="en-US" dirty="0"/>
              <a:t>Peak generating hours</a:t>
            </a:r>
          </a:p>
          <a:p>
            <a:pPr lvl="1"/>
            <a:r>
              <a:rPr lang="en-US" dirty="0"/>
              <a:t>Timers</a:t>
            </a:r>
          </a:p>
          <a:p>
            <a:pPr lvl="1"/>
            <a:r>
              <a:rPr lang="en-US" dirty="0"/>
              <a:t>Nighttime usage</a:t>
            </a:r>
          </a:p>
          <a:p>
            <a:r>
              <a:rPr lang="en-US" dirty="0"/>
              <a:t>Weather</a:t>
            </a:r>
          </a:p>
          <a:p>
            <a:r>
              <a:rPr lang="en-US" dirty="0"/>
              <a:t>Energy Efficiency </a:t>
            </a:r>
          </a:p>
          <a:p>
            <a:pPr lvl="1"/>
            <a:r>
              <a:rPr lang="en-US" dirty="0"/>
              <a:t>Thermostat settings</a:t>
            </a:r>
          </a:p>
          <a:p>
            <a:pPr lvl="1"/>
            <a:r>
              <a:rPr lang="en-US" dirty="0"/>
              <a:t>Home systems</a:t>
            </a:r>
          </a:p>
        </p:txBody>
      </p:sp>
      <p:sp>
        <p:nvSpPr>
          <p:cNvPr id="4" name="Slide Number Placeholder 3">
            <a:extLst>
              <a:ext uri="{FF2B5EF4-FFF2-40B4-BE49-F238E27FC236}">
                <a16:creationId xmlns:a16="http://schemas.microsoft.com/office/drawing/2014/main" id="{1CD0E8DC-0B40-4583-87B0-099C0134514A}"/>
              </a:ext>
            </a:extLst>
          </p:cNvPr>
          <p:cNvSpPr>
            <a:spLocks noGrp="1"/>
          </p:cNvSpPr>
          <p:nvPr>
            <p:ph type="sldNum" sz="quarter" idx="12"/>
          </p:nvPr>
        </p:nvSpPr>
        <p:spPr/>
        <p:txBody>
          <a:bodyPr/>
          <a:lstStyle/>
          <a:p>
            <a:fld id="{EC855419-9AA1-024B-A0BD-7BF19EEAC683}" type="slidenum">
              <a:rPr lang="en-US" smtClean="0"/>
              <a:t>26</a:t>
            </a:fld>
            <a:endParaRPr lang="en-US"/>
          </a:p>
        </p:txBody>
      </p:sp>
    </p:spTree>
    <p:extLst>
      <p:ext uri="{BB962C8B-B14F-4D97-AF65-F5344CB8AC3E}">
        <p14:creationId xmlns:p14="http://schemas.microsoft.com/office/powerpoint/2010/main" val="2760312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F4E10-3F5D-4CE4-AAEC-8222AE413DDD}"/>
              </a:ext>
            </a:extLst>
          </p:cNvPr>
          <p:cNvSpPr>
            <a:spLocks noGrp="1"/>
          </p:cNvSpPr>
          <p:nvPr>
            <p:ph type="title"/>
          </p:nvPr>
        </p:nvSpPr>
        <p:spPr/>
        <p:txBody>
          <a:bodyPr/>
          <a:lstStyle/>
          <a:p>
            <a:r>
              <a:rPr lang="en-US" b="1" dirty="0"/>
              <a:t>Educational Resources</a:t>
            </a:r>
          </a:p>
        </p:txBody>
      </p:sp>
      <p:sp>
        <p:nvSpPr>
          <p:cNvPr id="3" name="Content Placeholder 2">
            <a:extLst>
              <a:ext uri="{FF2B5EF4-FFF2-40B4-BE49-F238E27FC236}">
                <a16:creationId xmlns:a16="http://schemas.microsoft.com/office/drawing/2014/main" id="{40E23D1C-B0CD-427B-A06B-07CCDC827A1C}"/>
              </a:ext>
            </a:extLst>
          </p:cNvPr>
          <p:cNvSpPr>
            <a:spLocks noGrp="1"/>
          </p:cNvSpPr>
          <p:nvPr>
            <p:ph idx="1"/>
          </p:nvPr>
        </p:nvSpPr>
        <p:spPr/>
        <p:txBody>
          <a:bodyPr/>
          <a:lstStyle/>
          <a:p>
            <a:pPr marL="342900" marR="0" lvl="0" indent="-342900">
              <a:lnSpc>
                <a:spcPct val="120000"/>
              </a:lnSpc>
              <a:spcBef>
                <a:spcPts val="0"/>
              </a:spcBef>
              <a:spcAft>
                <a:spcPts val="0"/>
              </a:spcAft>
              <a:buFont typeface="Symbol" panose="05050102010706020507" pitchFamily="18" charset="2"/>
              <a:buChar char=""/>
            </a:pPr>
            <a:r>
              <a:rPr lang="en-US" sz="1800" dirty="0">
                <a:effectLst/>
                <a:latin typeface="Cambria" panose="02040503050406030204" pitchFamily="18" charset="0"/>
                <a:ea typeface="Cambria" panose="02040503050406030204" pitchFamily="18" charset="0"/>
                <a:cs typeface="Times New Roman" panose="02020603050405020304" pitchFamily="18" charset="0"/>
              </a:rPr>
              <a:t>SunWatts webpage: </a:t>
            </a:r>
            <a:r>
              <a:rPr lang="en-US" sz="1800" u="sng" dirty="0">
                <a:effectLst/>
                <a:latin typeface="Cambria" panose="02040503050406030204" pitchFamily="18" charset="0"/>
                <a:ea typeface="Cambria" panose="02040503050406030204" pitchFamily="18" charset="0"/>
                <a:cs typeface="Times New Roman" panose="02020603050405020304" pitchFamily="18" charset="0"/>
                <a:hlinkClick r:id="rId2"/>
              </a:rPr>
              <a:t>Member Installed Solar</a:t>
            </a:r>
            <a:r>
              <a:rPr lang="en-US" sz="1800" dirty="0">
                <a:effectLst/>
                <a:latin typeface="Cambria" panose="02040503050406030204" pitchFamily="18" charset="0"/>
                <a:ea typeface="Cambria" panose="02040503050406030204" pitchFamily="18" charset="0"/>
                <a:cs typeface="Times New Roman" panose="02020603050405020304" pitchFamily="18" charset="0"/>
              </a:rPr>
              <a:t>. The Renewable Energy Tariffs can also be viewed here. We also provide a list of suggested questions to ask contractors and a list of frequently asked questions with full responses, and the maximum system size qualification form. </a:t>
            </a:r>
          </a:p>
          <a:p>
            <a:pPr marL="342900" marR="0" lvl="0" indent="-342900">
              <a:lnSpc>
                <a:spcPct val="120000"/>
              </a:lnSpc>
              <a:spcBef>
                <a:spcPts val="0"/>
              </a:spcBef>
              <a:spcAft>
                <a:spcPts val="0"/>
              </a:spcAft>
              <a:buFont typeface="Symbol" panose="05050102010706020507" pitchFamily="18" charset="2"/>
              <a:buChar char=""/>
            </a:pPr>
            <a:r>
              <a:rPr lang="en-US" sz="1800" dirty="0">
                <a:effectLst/>
                <a:latin typeface="Cambria" panose="02040503050406030204" pitchFamily="18" charset="0"/>
                <a:ea typeface="Cambria" panose="02040503050406030204" pitchFamily="18" charset="0"/>
                <a:cs typeface="Times New Roman" panose="02020603050405020304" pitchFamily="18" charset="0"/>
              </a:rPr>
              <a:t>Licensed contractor searches can be completed here: </a:t>
            </a:r>
            <a:r>
              <a:rPr lang="en-US" sz="1800" dirty="0">
                <a:effectLst/>
                <a:latin typeface="Cambria" panose="02040503050406030204" pitchFamily="18" charset="0"/>
                <a:ea typeface="Cambria" panose="02040503050406030204" pitchFamily="18" charset="0"/>
                <a:cs typeface="Times New Roman" panose="02020603050405020304" pitchFamily="18" charset="0"/>
                <a:hlinkClick r:id="rId3"/>
              </a:rPr>
              <a:t>https://roc.force.com/AZRoc/s/contractor-search</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nSpc>
                <a:spcPct val="120000"/>
              </a:lnSpc>
              <a:spcBef>
                <a:spcPts val="0"/>
              </a:spcBef>
              <a:spcAft>
                <a:spcPts val="0"/>
              </a:spcAft>
              <a:buFont typeface="Symbol" panose="05050102010706020507" pitchFamily="18" charset="2"/>
              <a:buChar char=""/>
            </a:pPr>
            <a:r>
              <a:rPr lang="en-US" sz="1800" dirty="0">
                <a:effectLst/>
                <a:latin typeface="Cambria" panose="02040503050406030204" pitchFamily="18" charset="0"/>
                <a:ea typeface="Cambria" panose="02040503050406030204" pitchFamily="18" charset="0"/>
                <a:cs typeface="Times New Roman" panose="02020603050405020304" pitchFamily="18" charset="0"/>
              </a:rPr>
              <a:t>“Be Smart” Consumer Tools: </a:t>
            </a:r>
            <a:r>
              <a:rPr lang="en-US" sz="1800" u="sng" dirty="0">
                <a:effectLst/>
                <a:latin typeface="Cambria" panose="02040503050406030204" pitchFamily="18" charset="0"/>
                <a:ea typeface="Cambria" panose="02040503050406030204" pitchFamily="18" charset="0"/>
                <a:cs typeface="Times New Roman" panose="02020603050405020304" pitchFamily="18" charset="0"/>
                <a:hlinkClick r:id="rId4"/>
              </a:rPr>
              <a:t>https://irecusa.org/programs/consumer-protection/</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nSpc>
                <a:spcPct val="120000"/>
              </a:lnSpc>
              <a:spcBef>
                <a:spcPts val="0"/>
              </a:spcBef>
              <a:spcAft>
                <a:spcPts val="0"/>
              </a:spcAft>
              <a:buFont typeface="Symbol" panose="05050102010706020507" pitchFamily="18" charset="2"/>
              <a:buChar char=""/>
            </a:pPr>
            <a:r>
              <a:rPr lang="en-US" sz="1800" dirty="0">
                <a:effectLst/>
                <a:latin typeface="Cambria" panose="02040503050406030204" pitchFamily="18" charset="0"/>
                <a:ea typeface="Cambria" panose="02040503050406030204" pitchFamily="18" charset="0"/>
                <a:cs typeface="Times New Roman" panose="02020603050405020304" pitchFamily="18" charset="0"/>
              </a:rPr>
              <a:t>Residential Utility Consumer Office, AZ, Consumer Guide for Rooftop Solar: </a:t>
            </a:r>
            <a:r>
              <a:rPr lang="en-US" sz="1800" dirty="0">
                <a:latin typeface="Cambria" panose="02040503050406030204" pitchFamily="18" charset="0"/>
                <a:ea typeface="Cambria" panose="02040503050406030204" pitchFamily="18" charset="0"/>
                <a:hlinkClick r:id="rId5"/>
              </a:rPr>
              <a:t>Consumer Resources | Residential Utility Consumer Office (az.gov)</a:t>
            </a:r>
            <a:r>
              <a:rPr lang="en-US" sz="1800" dirty="0">
                <a:effectLst/>
                <a:latin typeface="Cambria" panose="02040503050406030204" pitchFamily="18" charset="0"/>
                <a:ea typeface="Cambria" panose="02040503050406030204" pitchFamily="18" charset="0"/>
                <a:cs typeface="Times New Roman" panose="02020603050405020304" pitchFamily="18" charset="0"/>
              </a:rPr>
              <a:t>Federal Trade Commission, Consumer Information, “Rays on the Roof”: </a:t>
            </a:r>
            <a:r>
              <a:rPr lang="en-US" sz="1800" dirty="0">
                <a:latin typeface="Cambria" panose="02040503050406030204" pitchFamily="18" charset="0"/>
                <a:ea typeface="Cambria" panose="02040503050406030204" pitchFamily="18" charset="0"/>
                <a:hlinkClick r:id="rId6"/>
              </a:rPr>
              <a:t>Search | Consumer Advice (ftc.gov)</a:t>
            </a:r>
            <a:endParaRPr lang="en-US" sz="1800" dirty="0">
              <a:latin typeface="Cambria" panose="02040503050406030204" pitchFamily="18" charset="0"/>
              <a:ea typeface="Cambria" panose="02040503050406030204" pitchFamily="18" charset="0"/>
            </a:endParaRPr>
          </a:p>
        </p:txBody>
      </p:sp>
      <p:sp>
        <p:nvSpPr>
          <p:cNvPr id="4" name="Slide Number Placeholder 3">
            <a:extLst>
              <a:ext uri="{FF2B5EF4-FFF2-40B4-BE49-F238E27FC236}">
                <a16:creationId xmlns:a16="http://schemas.microsoft.com/office/drawing/2014/main" id="{D933084F-FD9E-44FD-8552-5ED350F6A36B}"/>
              </a:ext>
            </a:extLst>
          </p:cNvPr>
          <p:cNvSpPr>
            <a:spLocks noGrp="1"/>
          </p:cNvSpPr>
          <p:nvPr>
            <p:ph type="sldNum" sz="quarter" idx="12"/>
          </p:nvPr>
        </p:nvSpPr>
        <p:spPr/>
        <p:txBody>
          <a:bodyPr/>
          <a:lstStyle/>
          <a:p>
            <a:fld id="{EC855419-9AA1-024B-A0BD-7BF19EEAC683}" type="slidenum">
              <a:rPr lang="en-US" smtClean="0"/>
              <a:t>27</a:t>
            </a:fld>
            <a:endParaRPr lang="en-US"/>
          </a:p>
        </p:txBody>
      </p:sp>
    </p:spTree>
    <p:extLst>
      <p:ext uri="{BB962C8B-B14F-4D97-AF65-F5344CB8AC3E}">
        <p14:creationId xmlns:p14="http://schemas.microsoft.com/office/powerpoint/2010/main" val="2058263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ank you! text">
            <a:extLst>
              <a:ext uri="{FF2B5EF4-FFF2-40B4-BE49-F238E27FC236}">
                <a16:creationId xmlns:a16="http://schemas.microsoft.com/office/drawing/2014/main" id="{8A3E347F-61B6-7B51-5931-6A0511C6BBF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406" y="621429"/>
            <a:ext cx="5053628" cy="5615142"/>
          </a:xfrm>
          <a:prstGeom prst="rect">
            <a:avLst/>
          </a:prstGeom>
          <a:solidFill>
            <a:srgbClr val="FFFFFF"/>
          </a:solidFill>
        </p:spPr>
      </p:pic>
      <p:sp>
        <p:nvSpPr>
          <p:cNvPr id="6" name="Content Placeholder 5">
            <a:extLst>
              <a:ext uri="{FF2B5EF4-FFF2-40B4-BE49-F238E27FC236}">
                <a16:creationId xmlns:a16="http://schemas.microsoft.com/office/drawing/2014/main" id="{60419C63-998D-4E7C-8D27-33DE3FA3E184}"/>
              </a:ext>
            </a:extLst>
          </p:cNvPr>
          <p:cNvSpPr>
            <a:spLocks noGrp="1"/>
          </p:cNvSpPr>
          <p:nvPr>
            <p:ph sz="half" idx="2"/>
          </p:nvPr>
        </p:nvSpPr>
        <p:spPr>
          <a:xfrm>
            <a:off x="5160034" y="1166018"/>
            <a:ext cx="4038600" cy="4525963"/>
          </a:xfrm>
        </p:spPr>
        <p:txBody>
          <a:bodyPr>
            <a:normAutofit/>
          </a:bodyPr>
          <a:lstStyle/>
          <a:p>
            <a:pPr marL="0" indent="0">
              <a:lnSpc>
                <a:spcPct val="90000"/>
              </a:lnSpc>
              <a:buNone/>
            </a:pPr>
            <a:r>
              <a:rPr lang="en-US" sz="1800" b="1" dirty="0"/>
              <a:t>Chelsea Mead</a:t>
            </a:r>
          </a:p>
          <a:p>
            <a:pPr marL="0" indent="0">
              <a:lnSpc>
                <a:spcPct val="90000"/>
              </a:lnSpc>
              <a:buNone/>
            </a:pPr>
            <a:r>
              <a:rPr lang="en-US" sz="1800" dirty="0"/>
              <a:t>Senior Renewable Resources &amp; Energy Efficiency Specialist</a:t>
            </a:r>
          </a:p>
          <a:p>
            <a:pPr marL="0" indent="0">
              <a:lnSpc>
                <a:spcPct val="90000"/>
              </a:lnSpc>
              <a:buNone/>
            </a:pPr>
            <a:endParaRPr lang="en-US" sz="1800" b="1" dirty="0"/>
          </a:p>
          <a:p>
            <a:pPr marL="0" indent="0">
              <a:lnSpc>
                <a:spcPct val="90000"/>
              </a:lnSpc>
              <a:buNone/>
            </a:pPr>
            <a:r>
              <a:rPr lang="en-US" sz="1800" b="1" dirty="0"/>
              <a:t>Tanya Terranova</a:t>
            </a:r>
          </a:p>
          <a:p>
            <a:pPr marL="0" indent="0">
              <a:lnSpc>
                <a:spcPct val="90000"/>
              </a:lnSpc>
              <a:buNone/>
            </a:pPr>
            <a:r>
              <a:rPr lang="en-US" sz="1800" dirty="0"/>
              <a:t>Renewable Resources &amp; Energy Efficiency Specialist</a:t>
            </a:r>
          </a:p>
          <a:p>
            <a:pPr marL="0" indent="0">
              <a:lnSpc>
                <a:spcPct val="90000"/>
              </a:lnSpc>
              <a:buNone/>
            </a:pPr>
            <a:endParaRPr lang="en-US" sz="1800" b="1" dirty="0"/>
          </a:p>
          <a:p>
            <a:pPr marL="0" indent="0">
              <a:lnSpc>
                <a:spcPct val="90000"/>
              </a:lnSpc>
              <a:buNone/>
            </a:pPr>
            <a:r>
              <a:rPr lang="en-US" sz="1800" b="1" dirty="0"/>
              <a:t>Laree St. Onge</a:t>
            </a:r>
          </a:p>
          <a:p>
            <a:pPr marL="0" indent="0">
              <a:lnSpc>
                <a:spcPct val="90000"/>
              </a:lnSpc>
              <a:buNone/>
            </a:pPr>
            <a:r>
              <a:rPr lang="en-US" sz="1800" dirty="0"/>
              <a:t>Manger Member and Energy Services</a:t>
            </a:r>
          </a:p>
          <a:p>
            <a:pPr marL="0" indent="0">
              <a:lnSpc>
                <a:spcPct val="90000"/>
              </a:lnSpc>
              <a:buNone/>
            </a:pPr>
            <a:endParaRPr lang="en-US" sz="1800" dirty="0"/>
          </a:p>
          <a:p>
            <a:pPr marL="0" indent="0">
              <a:lnSpc>
                <a:spcPct val="90000"/>
              </a:lnSpc>
              <a:buNone/>
            </a:pPr>
            <a:endParaRPr lang="en-US" sz="1800" dirty="0"/>
          </a:p>
          <a:p>
            <a:pPr marL="0" indent="0">
              <a:lnSpc>
                <a:spcPct val="90000"/>
              </a:lnSpc>
              <a:buNone/>
            </a:pPr>
            <a:r>
              <a:rPr lang="en-US" sz="1800" dirty="0"/>
              <a:t>Sunwatts@trico.coop</a:t>
            </a:r>
          </a:p>
          <a:p>
            <a:pPr marL="0" indent="0">
              <a:lnSpc>
                <a:spcPct val="90000"/>
              </a:lnSpc>
              <a:buNone/>
            </a:pPr>
            <a:r>
              <a:rPr lang="en-US" sz="1800" dirty="0"/>
              <a:t>520-744-2944 ext. 1524</a:t>
            </a:r>
          </a:p>
          <a:p>
            <a:pPr>
              <a:lnSpc>
                <a:spcPct val="90000"/>
              </a:lnSpc>
            </a:pPr>
            <a:endParaRPr lang="en-US" sz="1800" dirty="0"/>
          </a:p>
        </p:txBody>
      </p:sp>
      <p:sp>
        <p:nvSpPr>
          <p:cNvPr id="2" name="Slide Number Placeholder 1">
            <a:extLst>
              <a:ext uri="{FF2B5EF4-FFF2-40B4-BE49-F238E27FC236}">
                <a16:creationId xmlns:a16="http://schemas.microsoft.com/office/drawing/2014/main" id="{58B33B09-2F49-417B-8002-24126CECA6A1}"/>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EC855419-9AA1-024B-A0BD-7BF19EEAC683}" type="slidenum">
              <a:rPr lang="en-US" smtClean="0"/>
              <a:pPr>
                <a:spcAft>
                  <a:spcPts val="600"/>
                </a:spcAft>
              </a:pPr>
              <a:t>28</a:t>
            </a:fld>
            <a:endParaRPr lang="en-US"/>
          </a:p>
        </p:txBody>
      </p:sp>
    </p:spTree>
    <p:extLst>
      <p:ext uri="{BB962C8B-B14F-4D97-AF65-F5344CB8AC3E}">
        <p14:creationId xmlns:p14="http://schemas.microsoft.com/office/powerpoint/2010/main" val="563227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0CDE469-D98F-4AA1-A08B-546A4953E764}"/>
              </a:ext>
            </a:extLst>
          </p:cNvPr>
          <p:cNvPicPr>
            <a:picLocks noChangeAspect="1"/>
          </p:cNvPicPr>
          <p:nvPr/>
        </p:nvPicPr>
        <p:blipFill>
          <a:blip r:embed="rId2"/>
          <a:src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5FD1A2F2-BA58-477A-B409-62D0BD2177F8}"/>
              </a:ext>
            </a:extLst>
          </p:cNvPr>
          <p:cNvSpPr>
            <a:spLocks noGrp="1"/>
          </p:cNvSpPr>
          <p:nvPr>
            <p:ph type="sldNum" sz="quarter" idx="12"/>
          </p:nvPr>
        </p:nvSpPr>
        <p:spPr/>
        <p:txBody>
          <a:bodyPr/>
          <a:lstStyle/>
          <a:p>
            <a:fld id="{EC855419-9AA1-024B-A0BD-7BF19EEAC683}" type="slidenum">
              <a:rPr lang="en-US" smtClean="0"/>
              <a:t>3</a:t>
            </a:fld>
            <a:endParaRPr lang="en-US"/>
          </a:p>
        </p:txBody>
      </p:sp>
      <p:sp>
        <p:nvSpPr>
          <p:cNvPr id="5" name="Title 4">
            <a:extLst>
              <a:ext uri="{FF2B5EF4-FFF2-40B4-BE49-F238E27FC236}">
                <a16:creationId xmlns:a16="http://schemas.microsoft.com/office/drawing/2014/main" id="{AA9763BA-343C-4585-922C-380919921FC6}"/>
              </a:ext>
            </a:extLst>
          </p:cNvPr>
          <p:cNvSpPr>
            <a:spLocks noGrp="1"/>
          </p:cNvSpPr>
          <p:nvPr>
            <p:ph type="title"/>
          </p:nvPr>
        </p:nvSpPr>
        <p:spPr/>
        <p:txBody>
          <a:bodyPr/>
          <a:lstStyle/>
          <a:p>
            <a:r>
              <a:rPr lang="en-US" b="1" dirty="0"/>
              <a:t>Workshop Overview</a:t>
            </a:r>
          </a:p>
        </p:txBody>
      </p:sp>
      <p:sp>
        <p:nvSpPr>
          <p:cNvPr id="8" name="Content Placeholder 7">
            <a:extLst>
              <a:ext uri="{FF2B5EF4-FFF2-40B4-BE49-F238E27FC236}">
                <a16:creationId xmlns:a16="http://schemas.microsoft.com/office/drawing/2014/main" id="{7F492B0D-5D62-43E3-9909-F7A1E7A064A9}"/>
              </a:ext>
            </a:extLst>
          </p:cNvPr>
          <p:cNvSpPr>
            <a:spLocks noGrp="1"/>
          </p:cNvSpPr>
          <p:nvPr>
            <p:ph idx="1"/>
          </p:nvPr>
        </p:nvSpPr>
        <p:spPr>
          <a:xfrm>
            <a:off x="457200" y="1512147"/>
            <a:ext cx="8229600" cy="4525963"/>
          </a:xfrm>
        </p:spPr>
        <p:txBody>
          <a:bodyPr/>
          <a:lstStyle/>
          <a:p>
            <a:pPr marL="0" marR="0" indent="0">
              <a:lnSpc>
                <a:spcPct val="120000"/>
              </a:lnSpc>
              <a:spcBef>
                <a:spcPts val="0"/>
              </a:spcBef>
              <a:spcAft>
                <a:spcPts val="600"/>
              </a:spcAft>
              <a:buNone/>
            </a:pPr>
            <a:r>
              <a:rPr lang="en-US" sz="2400" b="1" dirty="0">
                <a:solidFill>
                  <a:schemeClr val="accent5">
                    <a:lumMod val="50000"/>
                  </a:schemeClr>
                </a:solidFill>
                <a:effectLst/>
                <a:ea typeface="Cambria" panose="02040503050406030204" pitchFamily="18" charset="0"/>
                <a:cs typeface="Times New Roman" panose="02020603050405020304" pitchFamily="18" charset="0"/>
              </a:rPr>
              <a:t>Our Purpose</a:t>
            </a:r>
          </a:p>
          <a:p>
            <a:pPr marL="342900" lvl="1" indent="0">
              <a:lnSpc>
                <a:spcPct val="120000"/>
              </a:lnSpc>
              <a:spcBef>
                <a:spcPts val="0"/>
              </a:spcBef>
              <a:spcAft>
                <a:spcPts val="600"/>
              </a:spcAft>
              <a:buNone/>
            </a:pPr>
            <a:r>
              <a:rPr lang="en-US" sz="1800" dirty="0">
                <a:solidFill>
                  <a:schemeClr val="accent5">
                    <a:lumMod val="50000"/>
                  </a:schemeClr>
                </a:solidFill>
                <a:effectLst/>
                <a:ea typeface="Cambria" panose="02040503050406030204" pitchFamily="18" charset="0"/>
                <a:cs typeface="Calibri" panose="020F0502020204030204" pitchFamily="34" charset="0"/>
              </a:rPr>
              <a:t>The purpose of this workshop is to provide educational resources to Trico members who may be considering solar interconnection.</a:t>
            </a:r>
          </a:p>
          <a:p>
            <a:pPr marL="0" indent="0">
              <a:lnSpc>
                <a:spcPct val="120000"/>
              </a:lnSpc>
              <a:spcBef>
                <a:spcPts val="0"/>
              </a:spcBef>
              <a:spcAft>
                <a:spcPts val="600"/>
              </a:spcAft>
              <a:buNone/>
            </a:pPr>
            <a:r>
              <a:rPr lang="en-US" sz="2400" b="1" dirty="0">
                <a:solidFill>
                  <a:schemeClr val="accent5">
                    <a:lumMod val="50000"/>
                  </a:schemeClr>
                </a:solidFill>
                <a:effectLst/>
                <a:ea typeface="Cambria" panose="02040503050406030204" pitchFamily="18" charset="0"/>
                <a:cs typeface="Times New Roman" panose="02020603050405020304" pitchFamily="18" charset="0"/>
              </a:rPr>
              <a:t>Our Goal</a:t>
            </a:r>
          </a:p>
          <a:p>
            <a:pPr marL="342900" lvl="1" indent="0">
              <a:lnSpc>
                <a:spcPct val="120000"/>
              </a:lnSpc>
              <a:spcBef>
                <a:spcPts val="0"/>
              </a:spcBef>
              <a:spcAft>
                <a:spcPts val="600"/>
              </a:spcAft>
              <a:buNone/>
            </a:pPr>
            <a:r>
              <a:rPr lang="en-US" sz="1800" dirty="0">
                <a:solidFill>
                  <a:schemeClr val="accent5">
                    <a:lumMod val="50000"/>
                  </a:schemeClr>
                </a:solidFill>
                <a:effectLst/>
                <a:ea typeface="Cambria" panose="02040503050406030204" pitchFamily="18" charset="0"/>
                <a:cs typeface="Times New Roman" panose="02020603050405020304" pitchFamily="18" charset="0"/>
              </a:rPr>
              <a:t>Our goal is for our members to feel equipped with the information and resources necessary to make informed decisions when considering solar interconnection. </a:t>
            </a:r>
          </a:p>
          <a:p>
            <a:endParaRPr lang="en-US" dirty="0"/>
          </a:p>
        </p:txBody>
      </p:sp>
    </p:spTree>
    <p:extLst>
      <p:ext uri="{BB962C8B-B14F-4D97-AF65-F5344CB8AC3E}">
        <p14:creationId xmlns:p14="http://schemas.microsoft.com/office/powerpoint/2010/main" val="2772410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A73B7-78B0-465F-A4EB-A05E189B0638}"/>
              </a:ext>
            </a:extLst>
          </p:cNvPr>
          <p:cNvSpPr>
            <a:spLocks noGrp="1"/>
          </p:cNvSpPr>
          <p:nvPr>
            <p:ph type="title"/>
          </p:nvPr>
        </p:nvSpPr>
        <p:spPr/>
        <p:txBody>
          <a:bodyPr/>
          <a:lstStyle/>
          <a:p>
            <a:r>
              <a:rPr lang="en-US" b="1" dirty="0"/>
              <a:t>Workshop Topics</a:t>
            </a:r>
          </a:p>
        </p:txBody>
      </p:sp>
      <p:sp>
        <p:nvSpPr>
          <p:cNvPr id="3" name="Content Placeholder 2">
            <a:extLst>
              <a:ext uri="{FF2B5EF4-FFF2-40B4-BE49-F238E27FC236}">
                <a16:creationId xmlns:a16="http://schemas.microsoft.com/office/drawing/2014/main" id="{E62268CE-5F85-4314-B87F-25A9390A7B5C}"/>
              </a:ext>
            </a:extLst>
          </p:cNvPr>
          <p:cNvSpPr>
            <a:spLocks noGrp="1"/>
          </p:cNvSpPr>
          <p:nvPr>
            <p:ph idx="1"/>
          </p:nvPr>
        </p:nvSpPr>
        <p:spPr/>
        <p:txBody>
          <a:bodyPr>
            <a:normAutofit/>
          </a:bodyPr>
          <a:lstStyle/>
          <a:p>
            <a:pPr marL="571500" indent="-571500">
              <a:buFont typeface="+mj-lt"/>
              <a:buAutoNum type="arabicPeriod"/>
            </a:pPr>
            <a:r>
              <a:rPr lang="en-US" sz="2800" dirty="0"/>
              <a:t>Trico’s Renewable Resources and Programs</a:t>
            </a:r>
          </a:p>
          <a:p>
            <a:pPr marL="571500" indent="-571500">
              <a:buFont typeface="+mj-lt"/>
              <a:buAutoNum type="arabicPeriod"/>
            </a:pPr>
            <a:r>
              <a:rPr lang="en-US" sz="2800" dirty="0"/>
              <a:t>Contractor Selection</a:t>
            </a:r>
          </a:p>
          <a:p>
            <a:pPr marL="571500" indent="-571500">
              <a:buFont typeface="+mj-lt"/>
              <a:buAutoNum type="arabicPeriod"/>
            </a:pPr>
            <a:r>
              <a:rPr lang="en-US" sz="2800" dirty="0"/>
              <a:t>Trico’s Interconnection Application Process</a:t>
            </a:r>
          </a:p>
          <a:p>
            <a:pPr marL="571500" indent="-571500">
              <a:buFont typeface="+mj-lt"/>
              <a:buAutoNum type="arabicPeriod"/>
            </a:pPr>
            <a:r>
              <a:rPr lang="en-US" sz="2800" dirty="0"/>
              <a:t>Renewable Energy Rate Tariffs</a:t>
            </a:r>
          </a:p>
          <a:p>
            <a:pPr marL="571500" indent="-571500">
              <a:buFont typeface="+mj-lt"/>
              <a:buAutoNum type="arabicPeriod"/>
            </a:pPr>
            <a:r>
              <a:rPr lang="en-US" sz="2800" dirty="0"/>
              <a:t>Educational Resources</a:t>
            </a:r>
          </a:p>
        </p:txBody>
      </p:sp>
      <p:sp>
        <p:nvSpPr>
          <p:cNvPr id="4" name="Slide Number Placeholder 3">
            <a:extLst>
              <a:ext uri="{FF2B5EF4-FFF2-40B4-BE49-F238E27FC236}">
                <a16:creationId xmlns:a16="http://schemas.microsoft.com/office/drawing/2014/main" id="{2E9DA88F-3B43-4503-9C39-92EEFAFACE80}"/>
              </a:ext>
            </a:extLst>
          </p:cNvPr>
          <p:cNvSpPr>
            <a:spLocks noGrp="1"/>
          </p:cNvSpPr>
          <p:nvPr>
            <p:ph type="sldNum" sz="quarter" idx="12"/>
          </p:nvPr>
        </p:nvSpPr>
        <p:spPr/>
        <p:txBody>
          <a:bodyPr/>
          <a:lstStyle/>
          <a:p>
            <a:fld id="{EC855419-9AA1-024B-A0BD-7BF19EEAC683}" type="slidenum">
              <a:rPr lang="en-US" smtClean="0"/>
              <a:t>4</a:t>
            </a:fld>
            <a:endParaRPr lang="en-US"/>
          </a:p>
        </p:txBody>
      </p:sp>
      <p:pic>
        <p:nvPicPr>
          <p:cNvPr id="7" name="Picture 6">
            <a:extLst>
              <a:ext uri="{FF2B5EF4-FFF2-40B4-BE49-F238E27FC236}">
                <a16:creationId xmlns:a16="http://schemas.microsoft.com/office/drawing/2014/main" id="{3B7EA778-B0CD-42D8-AEEB-DCC76ADD1EAA}"/>
              </a:ext>
            </a:extLst>
          </p:cNvPr>
          <p:cNvPicPr>
            <a:picLocks noChangeAspect="1"/>
          </p:cNvPicPr>
          <p:nvPr/>
        </p:nvPicPr>
        <p:blipFill>
          <a:blip r:embed="rId2"/>
          <a:stretch>
            <a:fillRect/>
          </a:stretch>
        </p:blipFill>
        <p:spPr>
          <a:xfrm>
            <a:off x="2953121" y="4622800"/>
            <a:ext cx="2705100" cy="1685925"/>
          </a:xfrm>
          <a:prstGeom prst="rect">
            <a:avLst/>
          </a:prstGeom>
        </p:spPr>
      </p:pic>
    </p:spTree>
    <p:extLst>
      <p:ext uri="{BB962C8B-B14F-4D97-AF65-F5344CB8AC3E}">
        <p14:creationId xmlns:p14="http://schemas.microsoft.com/office/powerpoint/2010/main" val="768873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22545-7C4F-4E63-8869-71C398E463BF}"/>
              </a:ext>
            </a:extLst>
          </p:cNvPr>
          <p:cNvSpPr>
            <a:spLocks noGrp="1"/>
          </p:cNvSpPr>
          <p:nvPr>
            <p:ph type="title"/>
          </p:nvPr>
        </p:nvSpPr>
        <p:spPr/>
        <p:txBody>
          <a:bodyPr>
            <a:normAutofit fontScale="90000"/>
          </a:bodyPr>
          <a:lstStyle/>
          <a:p>
            <a:r>
              <a:rPr lang="en-US" b="1" dirty="0"/>
              <a:t>Trico’s Community Scale Resources</a:t>
            </a:r>
          </a:p>
        </p:txBody>
      </p:sp>
      <p:sp>
        <p:nvSpPr>
          <p:cNvPr id="3" name="Content Placeholder 2">
            <a:extLst>
              <a:ext uri="{FF2B5EF4-FFF2-40B4-BE49-F238E27FC236}">
                <a16:creationId xmlns:a16="http://schemas.microsoft.com/office/drawing/2014/main" id="{EB81DB89-A873-44D0-AB7B-C9CB484B2FAA}"/>
              </a:ext>
            </a:extLst>
          </p:cNvPr>
          <p:cNvSpPr>
            <a:spLocks noGrp="1"/>
          </p:cNvSpPr>
          <p:nvPr>
            <p:ph sz="half" idx="1"/>
          </p:nvPr>
        </p:nvSpPr>
        <p:spPr/>
        <p:txBody>
          <a:bodyPr>
            <a:normAutofit lnSpcReduction="10000"/>
          </a:bodyPr>
          <a:lstStyle/>
          <a:p>
            <a:pPr marL="0" indent="0" algn="ctr">
              <a:buNone/>
            </a:pPr>
            <a:r>
              <a:rPr lang="en-US" u="sng" dirty="0"/>
              <a:t>Community Scale Renewable Resources</a:t>
            </a:r>
          </a:p>
          <a:p>
            <a:pPr lvl="1">
              <a:buFont typeface="Arial" panose="020B0604020202020204" pitchFamily="34" charset="0"/>
              <a:buChar char="•"/>
            </a:pPr>
            <a:r>
              <a:rPr lang="en-US" dirty="0"/>
              <a:t>SunWatts Sun Farm</a:t>
            </a:r>
          </a:p>
          <a:p>
            <a:pPr lvl="1">
              <a:buFont typeface="Arial" panose="020B0604020202020204" pitchFamily="34" charset="0"/>
              <a:buChar char="•"/>
            </a:pPr>
            <a:r>
              <a:rPr lang="en-US" dirty="0"/>
              <a:t>Apache Solar</a:t>
            </a:r>
          </a:p>
          <a:p>
            <a:pPr lvl="1">
              <a:buFont typeface="Arial" panose="020B0604020202020204" pitchFamily="34" charset="0"/>
              <a:buChar char="•"/>
            </a:pPr>
            <a:r>
              <a:rPr lang="en-US" dirty="0"/>
              <a:t>Avion Solar </a:t>
            </a:r>
          </a:p>
          <a:p>
            <a:pPr lvl="1">
              <a:buFont typeface="Arial" panose="020B0604020202020204" pitchFamily="34" charset="0"/>
              <a:buChar char="•"/>
            </a:pPr>
            <a:r>
              <a:rPr lang="en-US" dirty="0" err="1"/>
              <a:t>Chirreon</a:t>
            </a:r>
            <a:r>
              <a:rPr lang="en-US" dirty="0"/>
              <a:t> Solar and Storage</a:t>
            </a:r>
          </a:p>
          <a:p>
            <a:pPr marL="457200" lvl="1" indent="0">
              <a:buNone/>
            </a:pPr>
            <a:endParaRPr lang="en-US" sz="1800" dirty="0"/>
          </a:p>
          <a:p>
            <a:pPr marL="0" indent="0" algn="ctr">
              <a:buNone/>
            </a:pPr>
            <a:r>
              <a:rPr lang="en-US" sz="2400" dirty="0"/>
              <a:t>Trico’s existing community scale systems provide enough renewable energy to power more than 4,500 homes.</a:t>
            </a:r>
          </a:p>
          <a:p>
            <a:pPr lvl="1"/>
            <a:endParaRPr lang="en-US" dirty="0"/>
          </a:p>
          <a:p>
            <a:pPr lvl="1"/>
            <a:endParaRPr lang="en-US" dirty="0"/>
          </a:p>
          <a:p>
            <a:pPr marL="457200" lvl="1" indent="0">
              <a:buNone/>
            </a:pP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9108FFDE-D851-4874-8F53-91BF50935F06}"/>
              </a:ext>
            </a:extLst>
          </p:cNvPr>
          <p:cNvSpPr>
            <a:spLocks noGrp="1"/>
          </p:cNvSpPr>
          <p:nvPr>
            <p:ph type="sldNum" sz="quarter" idx="12"/>
          </p:nvPr>
        </p:nvSpPr>
        <p:spPr/>
        <p:txBody>
          <a:bodyPr/>
          <a:lstStyle/>
          <a:p>
            <a:fld id="{EC855419-9AA1-024B-A0BD-7BF19EEAC683}" type="slidenum">
              <a:rPr lang="en-US" smtClean="0"/>
              <a:t>5</a:t>
            </a:fld>
            <a:endParaRPr lang="en-US"/>
          </a:p>
        </p:txBody>
      </p:sp>
      <p:pic>
        <p:nvPicPr>
          <p:cNvPr id="6" name="Picture Placeholder 6" descr="A picture containing sky, outdoor, outdoor object, blue&#10;&#10;Description automatically generated">
            <a:extLst>
              <a:ext uri="{FF2B5EF4-FFF2-40B4-BE49-F238E27FC236}">
                <a16:creationId xmlns:a16="http://schemas.microsoft.com/office/drawing/2014/main" id="{48290BB6-7DA7-4D5D-ADE0-29D826185CB0}"/>
              </a:ext>
            </a:extLst>
          </p:cNvPr>
          <p:cNvPicPr>
            <a:picLocks noGrp="1" noChangeAspect="1"/>
          </p:cNvPicPr>
          <p:nvPr>
            <p:ph sz="half" idx="2"/>
          </p:nvPr>
        </p:nvPicPr>
        <p:blipFill>
          <a:blip r:embed="rId2"/>
          <a:srcRect l="5372" r="5372"/>
          <a:stretch>
            <a:fillRect/>
          </a:stretch>
        </p:blipFill>
        <p:spPr>
          <a:xfrm>
            <a:off x="4648200" y="1531620"/>
            <a:ext cx="4038600" cy="4000500"/>
          </a:xfrm>
        </p:spPr>
      </p:pic>
    </p:spTree>
    <p:extLst>
      <p:ext uri="{BB962C8B-B14F-4D97-AF65-F5344CB8AC3E}">
        <p14:creationId xmlns:p14="http://schemas.microsoft.com/office/powerpoint/2010/main" val="2183624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EDBC6-FD9A-4E42-A190-4FA01443E537}"/>
              </a:ext>
            </a:extLst>
          </p:cNvPr>
          <p:cNvSpPr>
            <a:spLocks noGrp="1"/>
          </p:cNvSpPr>
          <p:nvPr>
            <p:ph type="title"/>
          </p:nvPr>
        </p:nvSpPr>
        <p:spPr>
          <a:xfrm>
            <a:off x="457200" y="274638"/>
            <a:ext cx="8229600" cy="1143000"/>
          </a:xfrm>
        </p:spPr>
        <p:txBody>
          <a:bodyPr anchor="ctr">
            <a:normAutofit/>
          </a:bodyPr>
          <a:lstStyle/>
          <a:p>
            <a:r>
              <a:rPr lang="en-US" b="1" dirty="0"/>
              <a:t>SunWatts Member Installed Solar</a:t>
            </a:r>
          </a:p>
        </p:txBody>
      </p:sp>
      <p:sp>
        <p:nvSpPr>
          <p:cNvPr id="3" name="Content Placeholder 2">
            <a:extLst>
              <a:ext uri="{FF2B5EF4-FFF2-40B4-BE49-F238E27FC236}">
                <a16:creationId xmlns:a16="http://schemas.microsoft.com/office/drawing/2014/main" id="{8F05D9FF-9DD6-4731-9273-0AF0723CC8B7}"/>
              </a:ext>
            </a:extLst>
          </p:cNvPr>
          <p:cNvSpPr>
            <a:spLocks noGrp="1"/>
          </p:cNvSpPr>
          <p:nvPr>
            <p:ph sz="half" idx="2"/>
          </p:nvPr>
        </p:nvSpPr>
        <p:spPr>
          <a:xfrm>
            <a:off x="4648200" y="1600200"/>
            <a:ext cx="4038600" cy="4525963"/>
          </a:xfrm>
        </p:spPr>
        <p:txBody>
          <a:bodyPr>
            <a:normAutofit/>
          </a:bodyPr>
          <a:lstStyle/>
          <a:p>
            <a:pPr>
              <a:lnSpc>
                <a:spcPct val="90000"/>
              </a:lnSpc>
            </a:pPr>
            <a:r>
              <a:rPr lang="en-US" sz="2400" dirty="0"/>
              <a:t>Member installed programs started in 2005</a:t>
            </a:r>
          </a:p>
          <a:p>
            <a:pPr>
              <a:lnSpc>
                <a:spcPct val="90000"/>
              </a:lnSpc>
            </a:pPr>
            <a:r>
              <a:rPr lang="en-US" sz="2400" dirty="0"/>
              <a:t>5,000+ installed retail solar systems</a:t>
            </a:r>
          </a:p>
          <a:p>
            <a:pPr>
              <a:lnSpc>
                <a:spcPct val="90000"/>
              </a:lnSpc>
            </a:pPr>
            <a:r>
              <a:rPr lang="en-US" sz="2400" dirty="0"/>
              <a:t>68+ new solar interconnections each month</a:t>
            </a:r>
          </a:p>
          <a:p>
            <a:pPr>
              <a:lnSpc>
                <a:spcPct val="90000"/>
              </a:lnSpc>
            </a:pPr>
            <a:r>
              <a:rPr lang="en-US" sz="2400" dirty="0"/>
              <a:t>700+ new installations in 2022</a:t>
            </a:r>
          </a:p>
          <a:p>
            <a:pPr>
              <a:lnSpc>
                <a:spcPct val="90000"/>
              </a:lnSpc>
            </a:pPr>
            <a:r>
              <a:rPr lang="en-US" sz="2400" dirty="0"/>
              <a:t>Represents about 70% of Trico’s total renewable portfolio</a:t>
            </a:r>
          </a:p>
        </p:txBody>
      </p:sp>
      <p:sp>
        <p:nvSpPr>
          <p:cNvPr id="4" name="Slide Number Placeholder 3">
            <a:extLst>
              <a:ext uri="{FF2B5EF4-FFF2-40B4-BE49-F238E27FC236}">
                <a16:creationId xmlns:a16="http://schemas.microsoft.com/office/drawing/2014/main" id="{B4828F4B-4FA1-4A13-9177-8C11808CA527}"/>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EC855419-9AA1-024B-A0BD-7BF19EEAC683}" type="slidenum">
              <a:rPr lang="en-US" smtClean="0"/>
              <a:pPr>
                <a:spcAft>
                  <a:spcPts val="600"/>
                </a:spcAft>
              </a:pPr>
              <a:t>6</a:t>
            </a:fld>
            <a:endParaRPr lang="en-US"/>
          </a:p>
        </p:txBody>
      </p:sp>
      <p:pic>
        <p:nvPicPr>
          <p:cNvPr id="7" name="Content Placeholder 7">
            <a:extLst>
              <a:ext uri="{FF2B5EF4-FFF2-40B4-BE49-F238E27FC236}">
                <a16:creationId xmlns:a16="http://schemas.microsoft.com/office/drawing/2014/main" id="{6067D6ED-B96E-AB32-EDCB-077AAB30428F}"/>
              </a:ext>
            </a:extLst>
          </p:cNvPr>
          <p:cNvPicPr>
            <a:picLocks noGrp="1" noChangeAspect="1"/>
          </p:cNvPicPr>
          <p:nvPr>
            <p:ph sz="half" idx="1"/>
          </p:nvPr>
        </p:nvPicPr>
        <p:blipFill>
          <a:blip r:embed="rId2"/>
          <a:stretch>
            <a:fillRect/>
          </a:stretch>
        </p:blipFill>
        <p:spPr>
          <a:xfrm>
            <a:off x="184120" y="2380891"/>
            <a:ext cx="4464080" cy="2706609"/>
          </a:xfrm>
          <a:prstGeom prst="rect">
            <a:avLst/>
          </a:prstGeom>
          <a:noFill/>
        </p:spPr>
      </p:pic>
    </p:spTree>
    <p:extLst>
      <p:ext uri="{BB962C8B-B14F-4D97-AF65-F5344CB8AC3E}">
        <p14:creationId xmlns:p14="http://schemas.microsoft.com/office/powerpoint/2010/main" val="2601444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3BA17-58AD-4248-A705-26110F14D05B}"/>
              </a:ext>
            </a:extLst>
          </p:cNvPr>
          <p:cNvSpPr>
            <a:spLocks noGrp="1"/>
          </p:cNvSpPr>
          <p:nvPr>
            <p:ph type="title"/>
          </p:nvPr>
        </p:nvSpPr>
        <p:spPr>
          <a:xfrm>
            <a:off x="457200" y="274638"/>
            <a:ext cx="8229600" cy="1143000"/>
          </a:xfrm>
        </p:spPr>
        <p:txBody>
          <a:bodyPr anchor="ctr">
            <a:normAutofit/>
          </a:bodyPr>
          <a:lstStyle/>
          <a:p>
            <a:r>
              <a:rPr lang="en-US" b="1" dirty="0"/>
              <a:t>Considering Going Solar?</a:t>
            </a:r>
          </a:p>
        </p:txBody>
      </p:sp>
      <p:pic>
        <p:nvPicPr>
          <p:cNvPr id="8" name="Picture 7">
            <a:extLst>
              <a:ext uri="{FF2B5EF4-FFF2-40B4-BE49-F238E27FC236}">
                <a16:creationId xmlns:a16="http://schemas.microsoft.com/office/drawing/2014/main" id="{FC8773FE-240F-4921-D600-CF5B9DF17DD7}"/>
              </a:ext>
            </a:extLst>
          </p:cNvPr>
          <p:cNvPicPr>
            <a:picLocks noChangeAspect="1"/>
          </p:cNvPicPr>
          <p:nvPr/>
        </p:nvPicPr>
        <p:blipFill rotWithShape="1">
          <a:blip r:embed="rId2"/>
          <a:srcRect t="17299"/>
          <a:stretch/>
        </p:blipFill>
        <p:spPr>
          <a:xfrm>
            <a:off x="457201" y="1263274"/>
            <a:ext cx="8205158" cy="4331451"/>
          </a:xfrm>
          <a:prstGeom prst="rect">
            <a:avLst/>
          </a:prstGeom>
          <a:noFill/>
        </p:spPr>
      </p:pic>
      <p:sp>
        <p:nvSpPr>
          <p:cNvPr id="4" name="Slide Number Placeholder 3">
            <a:extLst>
              <a:ext uri="{FF2B5EF4-FFF2-40B4-BE49-F238E27FC236}">
                <a16:creationId xmlns:a16="http://schemas.microsoft.com/office/drawing/2014/main" id="{17AA7E0B-5AE9-4CC4-9B97-282C026D69B9}"/>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EC855419-9AA1-024B-A0BD-7BF19EEAC683}" type="slidenum">
              <a:rPr lang="en-US" smtClean="0"/>
              <a:pPr>
                <a:spcAft>
                  <a:spcPts val="600"/>
                </a:spcAft>
              </a:pPr>
              <a:t>7</a:t>
            </a:fld>
            <a:endParaRPr lang="en-US"/>
          </a:p>
        </p:txBody>
      </p:sp>
      <p:sp>
        <p:nvSpPr>
          <p:cNvPr id="5" name="Content Placeholder 2">
            <a:extLst>
              <a:ext uri="{FF2B5EF4-FFF2-40B4-BE49-F238E27FC236}">
                <a16:creationId xmlns:a16="http://schemas.microsoft.com/office/drawing/2014/main" id="{76620646-DF1F-4827-AB78-C74ECD87A919}"/>
              </a:ext>
            </a:extLst>
          </p:cNvPr>
          <p:cNvSpPr txBox="1">
            <a:spLocks/>
          </p:cNvSpPr>
          <p:nvPr/>
        </p:nvSpPr>
        <p:spPr>
          <a:xfrm>
            <a:off x="609600" y="17526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004F61"/>
                </a:solidFill>
                <a:latin typeface="+mj-lt"/>
                <a:ea typeface="Source Sans Pro" panose="020B0503030403020204" pitchFamily="34" charset="0"/>
                <a:cs typeface="+mn-cs"/>
              </a:defRPr>
            </a:lvl1pPr>
            <a:lvl2pPr marL="742950" indent="-285750" algn="l" defTabSz="457200" rtl="0" eaLnBrk="1" latinLnBrk="0" hangingPunct="1">
              <a:spcBef>
                <a:spcPct val="20000"/>
              </a:spcBef>
              <a:buFont typeface="Arial"/>
              <a:buChar char="–"/>
              <a:defRPr sz="2800" kern="1200">
                <a:solidFill>
                  <a:srgbClr val="004F61"/>
                </a:solidFill>
                <a:latin typeface="+mj-lt"/>
                <a:ea typeface="Source Sans Pro" panose="020B0503030403020204" pitchFamily="34" charset="0"/>
                <a:cs typeface="+mn-cs"/>
              </a:defRPr>
            </a:lvl2pPr>
            <a:lvl3pPr marL="1143000" indent="-228600" algn="l" defTabSz="457200" rtl="0" eaLnBrk="1" latinLnBrk="0" hangingPunct="1">
              <a:spcBef>
                <a:spcPct val="20000"/>
              </a:spcBef>
              <a:buFont typeface="Arial"/>
              <a:buChar char="•"/>
              <a:defRPr sz="2400" kern="1200">
                <a:solidFill>
                  <a:srgbClr val="004F61"/>
                </a:solidFill>
                <a:latin typeface="+mj-lt"/>
                <a:ea typeface="Source Sans Pro" panose="020B0503030403020204" pitchFamily="34" charset="0"/>
                <a:cs typeface="+mn-cs"/>
              </a:defRPr>
            </a:lvl3pPr>
            <a:lvl4pPr marL="1600200" indent="-228600" algn="l" defTabSz="457200" rtl="0" eaLnBrk="1" latinLnBrk="0" hangingPunct="1">
              <a:spcBef>
                <a:spcPct val="20000"/>
              </a:spcBef>
              <a:buFont typeface="Arial"/>
              <a:buChar char="–"/>
              <a:defRPr sz="2000" kern="1200">
                <a:solidFill>
                  <a:srgbClr val="004F61"/>
                </a:solidFill>
                <a:latin typeface="+mj-lt"/>
                <a:ea typeface="Source Sans Pro" panose="020B0503030403020204" pitchFamily="34" charset="0"/>
                <a:cs typeface="+mn-cs"/>
              </a:defRPr>
            </a:lvl4pPr>
            <a:lvl5pPr marL="2057400" indent="-228600" algn="l" defTabSz="457200" rtl="0" eaLnBrk="1" latinLnBrk="0" hangingPunct="1">
              <a:spcBef>
                <a:spcPct val="20000"/>
              </a:spcBef>
              <a:buFont typeface="Arial"/>
              <a:buChar char="»"/>
              <a:defRPr sz="2000" kern="1200">
                <a:solidFill>
                  <a:srgbClr val="004F61"/>
                </a:solidFill>
                <a:latin typeface="+mj-lt"/>
                <a:ea typeface="Source Sans Pro" panose="020B0503030403020204" pitchFamily="34"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203753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E48C0-36A4-C776-F707-B01051AB5213}"/>
              </a:ext>
            </a:extLst>
          </p:cNvPr>
          <p:cNvSpPr>
            <a:spLocks noGrp="1"/>
          </p:cNvSpPr>
          <p:nvPr>
            <p:ph type="title"/>
          </p:nvPr>
        </p:nvSpPr>
        <p:spPr>
          <a:xfrm>
            <a:off x="457200" y="274638"/>
            <a:ext cx="8229600" cy="1143000"/>
          </a:xfrm>
        </p:spPr>
        <p:txBody>
          <a:bodyPr anchor="ctr">
            <a:normAutofit/>
          </a:bodyPr>
          <a:lstStyle/>
          <a:p>
            <a:r>
              <a:rPr lang="en-US" dirty="0"/>
              <a:t>Fact or Fiction</a:t>
            </a:r>
          </a:p>
        </p:txBody>
      </p:sp>
      <p:sp>
        <p:nvSpPr>
          <p:cNvPr id="4" name="Slide Number Placeholder 3">
            <a:extLst>
              <a:ext uri="{FF2B5EF4-FFF2-40B4-BE49-F238E27FC236}">
                <a16:creationId xmlns:a16="http://schemas.microsoft.com/office/drawing/2014/main" id="{21D25AFB-631C-9EEC-58D3-0CCE57105235}"/>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EC855419-9AA1-024B-A0BD-7BF19EEAC683}" type="slidenum">
              <a:rPr lang="en-US" smtClean="0"/>
              <a:pPr>
                <a:spcAft>
                  <a:spcPts val="600"/>
                </a:spcAft>
              </a:pPr>
              <a:t>8</a:t>
            </a:fld>
            <a:endParaRPr lang="en-US"/>
          </a:p>
        </p:txBody>
      </p:sp>
      <p:graphicFrame>
        <p:nvGraphicFramePr>
          <p:cNvPr id="6" name="Content Placeholder 2">
            <a:extLst>
              <a:ext uri="{FF2B5EF4-FFF2-40B4-BE49-F238E27FC236}">
                <a16:creationId xmlns:a16="http://schemas.microsoft.com/office/drawing/2014/main" id="{C2A254D1-F3A2-842C-131A-03F76988E210}"/>
              </a:ext>
            </a:extLst>
          </p:cNvPr>
          <p:cNvGraphicFramePr>
            <a:graphicFrameLocks noGrp="1"/>
          </p:cNvGraphicFramePr>
          <p:nvPr>
            <p:ph idx="1"/>
            <p:extLst>
              <p:ext uri="{D42A27DB-BD31-4B8C-83A1-F6EECF244321}">
                <p14:modId xmlns:p14="http://schemas.microsoft.com/office/powerpoint/2010/main" val="2151103290"/>
              </p:ext>
            </p:extLst>
          </p:nvPr>
        </p:nvGraphicFramePr>
        <p:xfrm>
          <a:off x="457200" y="1417638"/>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666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3723A2-F6F6-CB3E-D56E-B48349583FC2}"/>
              </a:ext>
            </a:extLst>
          </p:cNvPr>
          <p:cNvSpPr>
            <a:spLocks noGrp="1"/>
          </p:cNvSpPr>
          <p:nvPr>
            <p:ph type="sldNum" sz="quarter" idx="12"/>
          </p:nvPr>
        </p:nvSpPr>
        <p:spPr>
          <a:xfrm>
            <a:off x="6553200" y="6356350"/>
            <a:ext cx="2133600" cy="365125"/>
          </a:xfrm>
        </p:spPr>
        <p:txBody>
          <a:bodyPr vert="horz" lIns="91440" tIns="45720" rIns="91440" bIns="45720" rtlCol="0" anchor="ctr">
            <a:normAutofit/>
          </a:bodyPr>
          <a:lstStyle/>
          <a:p>
            <a:pPr>
              <a:spcAft>
                <a:spcPts val="600"/>
              </a:spcAft>
            </a:pPr>
            <a:fld id="{EC855419-9AA1-024B-A0BD-7BF19EEAC683}" type="slidenum">
              <a:rPr lang="en-US" smtClean="0"/>
              <a:pPr>
                <a:spcAft>
                  <a:spcPts val="600"/>
                </a:spcAft>
              </a:pPr>
              <a:t>9</a:t>
            </a:fld>
            <a:endParaRPr lang="en-US"/>
          </a:p>
        </p:txBody>
      </p:sp>
      <p:graphicFrame>
        <p:nvGraphicFramePr>
          <p:cNvPr id="7" name="Content Placeholder 2">
            <a:extLst>
              <a:ext uri="{FF2B5EF4-FFF2-40B4-BE49-F238E27FC236}">
                <a16:creationId xmlns:a16="http://schemas.microsoft.com/office/drawing/2014/main" id="{D2AF8867-C108-3A69-29BE-D7D596DFA6EF}"/>
              </a:ext>
            </a:extLst>
          </p:cNvPr>
          <p:cNvGraphicFramePr/>
          <p:nvPr>
            <p:extLst>
              <p:ext uri="{D42A27DB-BD31-4B8C-83A1-F6EECF244321}">
                <p14:modId xmlns:p14="http://schemas.microsoft.com/office/powerpoint/2010/main" val="2112008225"/>
              </p:ext>
            </p:extLst>
          </p:nvPr>
        </p:nvGraphicFramePr>
        <p:xfrm>
          <a:off x="2405541" y="792773"/>
          <a:ext cx="4332917" cy="51012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a:extLst>
              <a:ext uri="{FF2B5EF4-FFF2-40B4-BE49-F238E27FC236}">
                <a16:creationId xmlns:a16="http://schemas.microsoft.com/office/drawing/2014/main" id="{A2AEECE1-5E2D-655C-5D1D-C9EF20FFF3D8}"/>
              </a:ext>
            </a:extLst>
          </p:cNvPr>
          <p:cNvGrpSpPr/>
          <p:nvPr/>
        </p:nvGrpSpPr>
        <p:grpSpPr>
          <a:xfrm>
            <a:off x="191286" y="5769754"/>
            <a:ext cx="6096000" cy="586596"/>
            <a:chOff x="0" y="1357915"/>
            <a:chExt cx="880406" cy="5635778"/>
          </a:xfrm>
        </p:grpSpPr>
        <p:sp>
          <p:nvSpPr>
            <p:cNvPr id="8" name="Rectangle 7">
              <a:extLst>
                <a:ext uri="{FF2B5EF4-FFF2-40B4-BE49-F238E27FC236}">
                  <a16:creationId xmlns:a16="http://schemas.microsoft.com/office/drawing/2014/main" id="{27CC2242-46B9-98D8-D57B-560EF091B88E}"/>
                </a:ext>
              </a:extLst>
            </p:cNvPr>
            <p:cNvSpPr/>
            <p:nvPr/>
          </p:nvSpPr>
          <p:spPr>
            <a:xfrm>
              <a:off x="0" y="1357915"/>
              <a:ext cx="880406" cy="16702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EB8A62D1-7BA5-ED38-4322-9C54D8761C40}"/>
                </a:ext>
              </a:extLst>
            </p:cNvPr>
            <p:cNvSpPr txBox="1"/>
            <p:nvPr/>
          </p:nvSpPr>
          <p:spPr>
            <a:xfrm>
              <a:off x="0" y="5323417"/>
              <a:ext cx="880406" cy="16702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6771" tIns="176771" rIns="176771" bIns="176771" numCol="1" spcCol="1270" anchor="ctr" anchorCtr="0">
              <a:noAutofit/>
            </a:bodyPr>
            <a:lstStyle/>
            <a:p>
              <a:pPr marL="0" lvl="0" indent="0" algn="l" defTabSz="488950">
                <a:lnSpc>
                  <a:spcPct val="100000"/>
                </a:lnSpc>
                <a:spcBef>
                  <a:spcPct val="0"/>
                </a:spcBef>
                <a:spcAft>
                  <a:spcPct val="35000"/>
                </a:spcAft>
                <a:buNone/>
              </a:pPr>
              <a:r>
                <a:rPr lang="en-US" sz="1100" kern="1200" dirty="0">
                  <a:hlinkClick r:id="rId7"/>
                </a:rPr>
                <a:t>https://www.trico.coop/wp-content/uploads/System-Size-Qualification-Form1.pdf</a:t>
              </a:r>
              <a:endParaRPr lang="en-US" sz="1100" kern="1200" dirty="0"/>
            </a:p>
          </p:txBody>
        </p:sp>
      </p:grpSp>
      <p:sp>
        <p:nvSpPr>
          <p:cNvPr id="12" name="Title 1">
            <a:extLst>
              <a:ext uri="{FF2B5EF4-FFF2-40B4-BE49-F238E27FC236}">
                <a16:creationId xmlns:a16="http://schemas.microsoft.com/office/drawing/2014/main" id="{DDC9B4CA-6C5D-A663-23A9-3F143FDE8F4B}"/>
              </a:ext>
            </a:extLst>
          </p:cNvPr>
          <p:cNvSpPr txBox="1">
            <a:spLocks/>
          </p:cNvSpPr>
          <p:nvPr/>
        </p:nvSpPr>
        <p:spPr>
          <a:xfrm>
            <a:off x="191286" y="87484"/>
            <a:ext cx="4579122" cy="485835"/>
          </a:xfrm>
          <a:prstGeom prst="rect">
            <a:avLst/>
          </a:prstGeom>
        </p:spPr>
        <p:txBody>
          <a:bodyPr vert="horz" lIns="91440" tIns="45720" rIns="91440" bIns="45720" rtlCol="0">
            <a:normAutofit/>
          </a:bodyPr>
          <a:lstStyle>
            <a:lvl1pPr algn="ctr" defTabSz="457200" rtl="0" eaLnBrk="1" latinLnBrk="0" hangingPunct="1">
              <a:spcBef>
                <a:spcPct val="0"/>
              </a:spcBef>
              <a:buNone/>
              <a:defRPr sz="4400" kern="1200">
                <a:solidFill>
                  <a:srgbClr val="004F61"/>
                </a:solidFill>
                <a:latin typeface="+mj-lt"/>
                <a:ea typeface="Source Sans Pro" panose="020B0503030403020204" pitchFamily="34" charset="0"/>
                <a:cs typeface="+mj-cs"/>
              </a:defRPr>
            </a:lvl1pPr>
          </a:lstStyle>
          <a:p>
            <a:pPr algn="l">
              <a:spcBef>
                <a:spcPct val="20000"/>
              </a:spcBef>
            </a:pPr>
            <a:r>
              <a:rPr lang="en-US" sz="2400" b="1" kern="1200" dirty="0">
                <a:latin typeface="+mj-lt"/>
                <a:ea typeface="Source Sans Pro" panose="020B0503030403020204" pitchFamily="34" charset="0"/>
                <a:cs typeface="+mn-cs"/>
              </a:rPr>
              <a:t>System Size Qualification Form</a:t>
            </a:r>
          </a:p>
        </p:txBody>
      </p:sp>
    </p:spTree>
    <p:extLst>
      <p:ext uri="{BB962C8B-B14F-4D97-AF65-F5344CB8AC3E}">
        <p14:creationId xmlns:p14="http://schemas.microsoft.com/office/powerpoint/2010/main" val="13698403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4676</TotalTime>
  <Words>1589</Words>
  <Application>Microsoft Office PowerPoint</Application>
  <PresentationFormat>On-screen Show (4:3)</PresentationFormat>
  <Paragraphs>235</Paragraphs>
  <Slides>28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Cambria</vt:lpstr>
      <vt:lpstr>Courier New</vt:lpstr>
      <vt:lpstr>Lato</vt:lpstr>
      <vt:lpstr>Symbol</vt:lpstr>
      <vt:lpstr>Wingdings</vt:lpstr>
      <vt:lpstr>Office Theme</vt:lpstr>
      <vt:lpstr>PowerPoint Presentation</vt:lpstr>
      <vt:lpstr> Welcome! </vt:lpstr>
      <vt:lpstr>Workshop Overview</vt:lpstr>
      <vt:lpstr>Workshop Topics</vt:lpstr>
      <vt:lpstr>Trico’s Community Scale Resources</vt:lpstr>
      <vt:lpstr>SunWatts Member Installed Solar</vt:lpstr>
      <vt:lpstr>Considering Going Solar?</vt:lpstr>
      <vt:lpstr>Fact or Fiction</vt:lpstr>
      <vt:lpstr>PowerPoint Presentation</vt:lpstr>
      <vt:lpstr>Contractor Selection</vt:lpstr>
      <vt:lpstr>How do I Find a Contractor?</vt:lpstr>
      <vt:lpstr>Do your Research…</vt:lpstr>
      <vt:lpstr>What Questions do I ask?</vt:lpstr>
      <vt:lpstr>Contractor Responsibilities</vt:lpstr>
      <vt:lpstr>What do I Review Before Signing? </vt:lpstr>
      <vt:lpstr>What do I Review Before Signing? (cont.)</vt:lpstr>
      <vt:lpstr>Renewable Energy Rate Tariffs</vt:lpstr>
      <vt:lpstr>Interconnection Application Process</vt:lpstr>
      <vt:lpstr>Processing Timeframes - PowerClerk</vt:lpstr>
      <vt:lpstr>Application Documentation</vt:lpstr>
      <vt:lpstr>Application Submitted</vt:lpstr>
      <vt:lpstr>System Installed</vt:lpstr>
      <vt:lpstr>Trico Final Inspection</vt:lpstr>
      <vt:lpstr>PowerPoint Presentation</vt:lpstr>
      <vt:lpstr>PowerPoint Presentation</vt:lpstr>
      <vt:lpstr>The Solar Lifestyle </vt:lpstr>
      <vt:lpstr>Educational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Chelsea Morrison</dc:creator>
  <cp:lastModifiedBy>Tanya Terranova</cp:lastModifiedBy>
  <cp:revision>91</cp:revision>
  <dcterms:created xsi:type="dcterms:W3CDTF">2020-10-15T21:59:54Z</dcterms:created>
  <dcterms:modified xsi:type="dcterms:W3CDTF">2023-09-22T21:54:07Z</dcterms:modified>
</cp:coreProperties>
</file>